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43"/>
  </p:notesMasterIdLst>
  <p:handoutMasterIdLst>
    <p:handoutMasterId r:id="rId44"/>
  </p:handoutMasterIdLst>
  <p:sldIdLst>
    <p:sldId id="256" r:id="rId2"/>
    <p:sldId id="504" r:id="rId3"/>
    <p:sldId id="505" r:id="rId4"/>
    <p:sldId id="506" r:id="rId5"/>
    <p:sldId id="531" r:id="rId6"/>
    <p:sldId id="532" r:id="rId7"/>
    <p:sldId id="509" r:id="rId8"/>
    <p:sldId id="550" r:id="rId9"/>
    <p:sldId id="510" r:id="rId10"/>
    <p:sldId id="545" r:id="rId11"/>
    <p:sldId id="511" r:id="rId12"/>
    <p:sldId id="544" r:id="rId13"/>
    <p:sldId id="466" r:id="rId14"/>
    <p:sldId id="547" r:id="rId15"/>
    <p:sldId id="345" r:id="rId16"/>
    <p:sldId id="546" r:id="rId17"/>
    <p:sldId id="346" r:id="rId18"/>
    <p:sldId id="515" r:id="rId19"/>
    <p:sldId id="500" r:id="rId20"/>
    <p:sldId id="501" r:id="rId21"/>
    <p:sldId id="502" r:id="rId22"/>
    <p:sldId id="521" r:id="rId23"/>
    <p:sldId id="551" r:id="rId24"/>
    <p:sldId id="557" r:id="rId25"/>
    <p:sldId id="558" r:id="rId26"/>
    <p:sldId id="552" r:id="rId27"/>
    <p:sldId id="553" r:id="rId28"/>
    <p:sldId id="554" r:id="rId29"/>
    <p:sldId id="555" r:id="rId30"/>
    <p:sldId id="556" r:id="rId31"/>
    <p:sldId id="507" r:id="rId32"/>
    <p:sldId id="522" r:id="rId33"/>
    <p:sldId id="512" r:id="rId34"/>
    <p:sldId id="549" r:id="rId35"/>
    <p:sldId id="508" r:id="rId36"/>
    <p:sldId id="523" r:id="rId37"/>
    <p:sldId id="548" r:id="rId38"/>
    <p:sldId id="513" r:id="rId39"/>
    <p:sldId id="516" r:id="rId40"/>
    <p:sldId id="517" r:id="rId41"/>
    <p:sldId id="524" r:id="rId42"/>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EAE99"/>
    <a:srgbClr val="66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20588" autoAdjust="0"/>
    <p:restoredTop sz="94660"/>
  </p:normalViewPr>
  <p:slideViewPr>
    <p:cSldViewPr snapToGrid="0">
      <p:cViewPr>
        <p:scale>
          <a:sx n="64" d="100"/>
          <a:sy n="64" d="100"/>
        </p:scale>
        <p:origin x="-1512" y="-21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0" d="100"/>
          <a:sy n="50" d="100"/>
        </p:scale>
        <p:origin x="2898" y="36"/>
      </p:cViewPr>
      <p:guideLst>
        <p:guide orient="horz" pos="3224"/>
        <p:guide pos="2238"/>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a:p>
        </p:txBody>
      </p:sp>
      <p:sp>
        <p:nvSpPr>
          <p:cNvPr id="3" name="Date Placeholder 2"/>
          <p:cNvSpPr>
            <a:spLocks noGrp="1"/>
          </p:cNvSpPr>
          <p:nvPr>
            <p:ph type="dt" sz="quarter" idx="1"/>
          </p:nvPr>
        </p:nvSpPr>
        <p:spPr>
          <a:xfrm>
            <a:off x="4023993" y="0"/>
            <a:ext cx="3078427" cy="511731"/>
          </a:xfrm>
          <a:prstGeom prst="rect">
            <a:avLst/>
          </a:prstGeom>
        </p:spPr>
        <p:txBody>
          <a:bodyPr vert="horz" lIns="94787" tIns="47393" rIns="94787" bIns="47393" rtlCol="0"/>
          <a:lstStyle>
            <a:lvl1pPr algn="r">
              <a:defRPr sz="1200"/>
            </a:lvl1pPr>
          </a:lstStyle>
          <a:p>
            <a:fld id="{3F399FDF-4EA9-4294-AC51-081EB1055F0B}" type="datetimeFigureOut">
              <a:rPr lang="en-US" smtClean="0"/>
              <a:pPr/>
              <a:t>12/2/2020</a:t>
            </a:fld>
            <a:endParaRPr lang="en-US"/>
          </a:p>
        </p:txBody>
      </p:sp>
      <p:sp>
        <p:nvSpPr>
          <p:cNvPr id="4" name="Footer Placeholder 3"/>
          <p:cNvSpPr>
            <a:spLocks noGrp="1"/>
          </p:cNvSpPr>
          <p:nvPr>
            <p:ph type="ftr" sz="quarter" idx="2"/>
          </p:nvPr>
        </p:nvSpPr>
        <p:spPr>
          <a:xfrm>
            <a:off x="0" y="9721106"/>
            <a:ext cx="3078427" cy="511731"/>
          </a:xfrm>
          <a:prstGeom prst="rect">
            <a:avLst/>
          </a:prstGeom>
        </p:spPr>
        <p:txBody>
          <a:bodyPr vert="horz" lIns="94787" tIns="47393" rIns="94787" bIns="47393" rtlCol="0" anchor="b"/>
          <a:lstStyle>
            <a:lvl1pPr algn="l">
              <a:defRPr sz="1200"/>
            </a:lvl1pPr>
          </a:lstStyle>
          <a:p>
            <a:r>
              <a:rPr lang="en-US" dirty="0"/>
              <a:t>By- Dr. </a:t>
            </a:r>
            <a:r>
              <a:rPr lang="en-US" dirty="0" err="1"/>
              <a:t>Rashmi</a:t>
            </a:r>
            <a:r>
              <a:rPr lang="en-US" dirty="0"/>
              <a:t>  </a:t>
            </a:r>
            <a:r>
              <a:rPr lang="en-US" dirty="0" err="1"/>
              <a:t>Somani</a:t>
            </a:r>
            <a:endParaRPr lang="en-US" dirty="0"/>
          </a:p>
        </p:txBody>
      </p:sp>
      <p:sp>
        <p:nvSpPr>
          <p:cNvPr id="5" name="Slide Number Placeholder 4"/>
          <p:cNvSpPr>
            <a:spLocks noGrp="1"/>
          </p:cNvSpPr>
          <p:nvPr>
            <p:ph type="sldNum" sz="quarter" idx="3"/>
          </p:nvPr>
        </p:nvSpPr>
        <p:spPr>
          <a:xfrm>
            <a:off x="4023993" y="9721106"/>
            <a:ext cx="3078427" cy="511731"/>
          </a:xfrm>
          <a:prstGeom prst="rect">
            <a:avLst/>
          </a:prstGeom>
        </p:spPr>
        <p:txBody>
          <a:bodyPr vert="horz" lIns="94787" tIns="47393" rIns="94787" bIns="47393" rtlCol="0" anchor="b"/>
          <a:lstStyle>
            <a:lvl1pPr algn="r">
              <a:defRPr sz="1200"/>
            </a:lvl1pPr>
          </a:lstStyle>
          <a:p>
            <a:fld id="{D92A416C-5AB0-48C1-8C80-8EDF5291AEE1}" type="slidenum">
              <a:rPr lang="en-US" smtClean="0"/>
              <a:pPr/>
              <a:t>‹#›</a:t>
            </a:fld>
            <a:endParaRPr lang="en-US"/>
          </a:p>
        </p:txBody>
      </p:sp>
    </p:spTree>
    <p:extLst>
      <p:ext uri="{BB962C8B-B14F-4D97-AF65-F5344CB8AC3E}">
        <p14:creationId xmlns:p14="http://schemas.microsoft.com/office/powerpoint/2010/main" xmlns="" val="2600980816"/>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a:p>
        </p:txBody>
      </p:sp>
      <p:sp>
        <p:nvSpPr>
          <p:cNvPr id="3" name="Date Placeholder 2"/>
          <p:cNvSpPr>
            <a:spLocks noGrp="1"/>
          </p:cNvSpPr>
          <p:nvPr>
            <p:ph type="dt" idx="1"/>
          </p:nvPr>
        </p:nvSpPr>
        <p:spPr>
          <a:xfrm>
            <a:off x="4023993" y="0"/>
            <a:ext cx="3078427" cy="511731"/>
          </a:xfrm>
          <a:prstGeom prst="rect">
            <a:avLst/>
          </a:prstGeom>
        </p:spPr>
        <p:txBody>
          <a:bodyPr vert="horz" lIns="94787" tIns="47393" rIns="94787" bIns="47393" rtlCol="0"/>
          <a:lstStyle>
            <a:lvl1pPr algn="r">
              <a:defRPr sz="1200"/>
            </a:lvl1pPr>
          </a:lstStyle>
          <a:p>
            <a:fld id="{0600168D-12B6-4A74-8672-5F1BEA4C62BF}" type="datetimeFigureOut">
              <a:rPr lang="en-US" smtClean="0"/>
              <a:pPr/>
              <a:t>12/2/2020</a:t>
            </a:fld>
            <a:endParaRPr lang="en-US"/>
          </a:p>
        </p:txBody>
      </p:sp>
      <p:sp>
        <p:nvSpPr>
          <p:cNvPr id="4" name="Slide Image Placeholder 3"/>
          <p:cNvSpPr>
            <a:spLocks noGrp="1" noRot="1" noChangeAspect="1"/>
          </p:cNvSpPr>
          <p:nvPr>
            <p:ph type="sldImg" idx="2"/>
          </p:nvPr>
        </p:nvSpPr>
        <p:spPr>
          <a:xfrm>
            <a:off x="139700" y="766763"/>
            <a:ext cx="6824663" cy="3838575"/>
          </a:xfrm>
          <a:prstGeom prst="rect">
            <a:avLst/>
          </a:prstGeom>
          <a:noFill/>
          <a:ln w="12700">
            <a:solidFill>
              <a:prstClr val="black"/>
            </a:solidFill>
          </a:ln>
        </p:spPr>
        <p:txBody>
          <a:bodyPr vert="horz" lIns="94787" tIns="47393" rIns="94787" bIns="47393" rtlCol="0" anchor="ctr"/>
          <a:lstStyle/>
          <a:p>
            <a:endParaRPr lang="en-US"/>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4787" tIns="47393" rIns="94787" bIns="4739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8427" cy="511731"/>
          </a:xfrm>
          <a:prstGeom prst="rect">
            <a:avLst/>
          </a:prstGeom>
        </p:spPr>
        <p:txBody>
          <a:bodyPr vert="horz" lIns="94787" tIns="47393" rIns="94787" bIns="47393" rtlCol="0" anchor="b"/>
          <a:lstStyle>
            <a:lvl1pPr algn="l">
              <a:defRPr sz="1200"/>
            </a:lvl1pPr>
          </a:lstStyle>
          <a:p>
            <a:r>
              <a:rPr lang="en-US" dirty="0"/>
              <a:t>By- Dr. </a:t>
            </a:r>
            <a:r>
              <a:rPr lang="en-US" dirty="0" err="1"/>
              <a:t>Rashmi</a:t>
            </a:r>
            <a:r>
              <a:rPr lang="en-US" dirty="0"/>
              <a:t>  </a:t>
            </a:r>
            <a:r>
              <a:rPr lang="en-US" dirty="0" err="1"/>
              <a:t>Somani</a:t>
            </a:r>
            <a:endParaRPr lang="en-US" dirty="0"/>
          </a:p>
        </p:txBody>
      </p:sp>
      <p:sp>
        <p:nvSpPr>
          <p:cNvPr id="7" name="Slide Number Placeholder 6"/>
          <p:cNvSpPr>
            <a:spLocks noGrp="1"/>
          </p:cNvSpPr>
          <p:nvPr>
            <p:ph type="sldNum" sz="quarter" idx="5"/>
          </p:nvPr>
        </p:nvSpPr>
        <p:spPr>
          <a:xfrm>
            <a:off x="4023993" y="9721106"/>
            <a:ext cx="3078427" cy="511731"/>
          </a:xfrm>
          <a:prstGeom prst="rect">
            <a:avLst/>
          </a:prstGeom>
        </p:spPr>
        <p:txBody>
          <a:bodyPr vert="horz" lIns="94787" tIns="47393" rIns="94787" bIns="47393" rtlCol="0" anchor="b"/>
          <a:lstStyle>
            <a:lvl1pPr algn="r">
              <a:defRPr sz="1200"/>
            </a:lvl1pPr>
          </a:lstStyle>
          <a:p>
            <a:fld id="{0B37FD74-9F32-4818-B12D-7F445013DCDE}" type="slidenum">
              <a:rPr lang="en-US" smtClean="0"/>
              <a:pPr/>
              <a:t>‹#›</a:t>
            </a:fld>
            <a:endParaRPr lang="en-US"/>
          </a:p>
        </p:txBody>
      </p:sp>
    </p:spTree>
    <p:extLst>
      <p:ext uri="{BB962C8B-B14F-4D97-AF65-F5344CB8AC3E}">
        <p14:creationId xmlns:p14="http://schemas.microsoft.com/office/powerpoint/2010/main" xmlns="" val="43304954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xmlns="" val="142758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xmlns="" val="209971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xmlns="" val="251880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xmlns="" val="2099711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xmlns="" val="1356503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hasCustomPrompt="1"/>
          </p:nvPr>
        </p:nvSpPr>
        <p:spPr>
          <a:xfrm>
            <a:off x="1625600" y="3886200"/>
            <a:ext cx="9144000" cy="990600"/>
          </a:xfrm>
        </p:spPr>
        <p:txBody>
          <a:bodyPr anchor="t" anchorCtr="0"/>
          <a:lstStyle>
            <a:lvl1pPr algn="r">
              <a:defRPr sz="3200">
                <a:solidFill>
                  <a:schemeClr val="bg2">
                    <a:lumMod val="50000"/>
                  </a:schemeClr>
                </a:solidFill>
              </a:defRPr>
            </a:lvl1pPr>
          </a:lstStyle>
          <a:p>
            <a:r>
              <a:rPr kumimoji="0" lang="en-US" dirty="0"/>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6"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1"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kumimoji="0"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4pPr marL="1097280" indent="-228600">
              <a:buFont typeface="Wingdings" panose="05000000000000000000" pitchFamily="2" charset="2"/>
              <a:buChar char="Ø"/>
              <a:defRPr/>
            </a:lvl4pPr>
            <a:lvl5pPr marL="1371600" indent="-228600">
              <a:buFont typeface="Wingdings" panose="05000000000000000000" pitchFamily="2" charset="2"/>
              <a:buChar char="§"/>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9"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5600" y="2971800"/>
            <a:ext cx="9144000" cy="1066800"/>
          </a:xfrm>
        </p:spPr>
        <p:txBody>
          <a:bodyPr anchor="t" anchorCtr="0"/>
          <a:lstStyle>
            <a:lvl1pPr algn="r">
              <a:buNone/>
              <a:defRPr sz="3200" b="0" cap="none" baseline="0">
                <a:solidFill>
                  <a:schemeClr val="bg2">
                    <a:lumMod val="50000"/>
                  </a:schemeClr>
                </a:solidFill>
              </a:defRPr>
            </a:lvl1pPr>
          </a:lstStyle>
          <a:p>
            <a:r>
              <a:rPr kumimoji="0" lang="en-US" dirty="0"/>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914400"/>
          </a:xfrm>
        </p:spPr>
        <p:txBody>
          <a:bodyPr/>
          <a:lstStyle>
            <a:lvl1pPr>
              <a:defRPr/>
            </a:lvl1pPr>
          </a:lstStyle>
          <a:p>
            <a:r>
              <a:rPr kumimoji="0" lang="en-US" dirty="0"/>
              <a:t>Click to Edit Master Title Style</a:t>
            </a:r>
          </a:p>
        </p:txBody>
      </p:sp>
      <p:sp>
        <p:nvSpPr>
          <p:cNvPr id="9" name="Content Placeholder 8"/>
          <p:cNvSpPr>
            <a:spLocks noGrp="1"/>
          </p:cNvSpPr>
          <p:nvPr>
            <p:ph sz="quarter" idx="1" hasCustomPrompt="1"/>
          </p:nvPr>
        </p:nvSpPr>
        <p:spPr>
          <a:xfrm>
            <a:off x="609600" y="1219200"/>
            <a:ext cx="5388864" cy="4937760"/>
          </a:xfrm>
        </p:spPr>
        <p:txBody>
          <a:bodyPr/>
          <a:lstStyle>
            <a:lvl1pPr>
              <a:defRPr/>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hasCustomPrompt="1"/>
          </p:nvPr>
        </p:nvSpPr>
        <p:spPr>
          <a:xfrm>
            <a:off x="6176264" y="1216152"/>
            <a:ext cx="5388864" cy="4937760"/>
          </a:xfrm>
        </p:spPr>
        <p:txBody>
          <a:bodyPr/>
          <a:lstStyle>
            <a:lvl1pPr>
              <a:defRPr/>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0"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Footer Placeholder 2"/>
          <p:cNvSpPr>
            <a:spLocks noGrp="1"/>
          </p:cNvSpPr>
          <p:nvPr>
            <p:ph type="ftr" sz="quarter" idx="10"/>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smtClean="0"/>
              <a:t>Click to edit Master title style</a:t>
            </a:r>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l="79000" t="2000" r="10000" b="83000"/>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smtClean="0"/>
              <a:t>Click to edit Master title style</a:t>
            </a:r>
            <a:endParaRPr kumimoji="0" lang="en-US" dirty="0"/>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3"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grpSp>
        <p:nvGrpSpPr>
          <p:cNvPr id="11" name="Group 10"/>
          <p:cNvGrpSpPr/>
          <p:nvPr/>
        </p:nvGrpSpPr>
        <p:grpSpPr>
          <a:xfrm>
            <a:off x="0" y="-8467"/>
            <a:ext cx="12188825" cy="6866467"/>
            <a:chOff x="0" y="-8467"/>
            <a:chExt cx="12188825" cy="6866467"/>
          </a:xfrm>
        </p:grpSpPr>
        <p:cxnSp>
          <p:nvCxnSpPr>
            <p:cNvPr id="12" name="Straight Connector 1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sldNum="0" hdr="0" dt="0"/>
  <p:txStyles>
    <p:titleStyle>
      <a:lvl1pPr algn="l" rtl="0" eaLnBrk="1" latinLnBrk="0" hangingPunct="1">
        <a:spcBef>
          <a:spcPct val="0"/>
        </a:spcBef>
        <a:buNone/>
        <a:defRPr kumimoji="0" sz="3200" kern="1200">
          <a:solidFill>
            <a:schemeClr val="bg2">
              <a:lumMod val="50000"/>
            </a:schemeClr>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panose="05000000000000000000" pitchFamily="2" charset="2"/>
        <a:buChar char="Ø"/>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Arial" panose="020B0604020202020204" pitchFamily="34" charset="0"/>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s>
</file>

<file path=ppt/slides/_rels/slide4.xml.rels><?xml version="1.0" encoding="UTF-8" standalone="yes"?>
<Relationships xmlns="http://schemas.openxmlformats.org/package/2006/relationships"><Relationship Id="rId2" Type="http://schemas.openxmlformats.org/officeDocument/2006/relationships/hyperlink" Target="http://phet.colarado.edu/en/simulations"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5.v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4000" t="-22000" r="-48000"/>
          </a:stretch>
        </a:blipFill>
        <a:effectLst/>
      </p:bgPr>
    </p:bg>
    <p:spTree>
      <p:nvGrpSpPr>
        <p:cNvPr id="1" name=""/>
        <p:cNvGrpSpPr/>
        <p:nvPr/>
      </p:nvGrpSpPr>
      <p:grpSpPr>
        <a:xfrm>
          <a:off x="0" y="0"/>
          <a:ext cx="0" cy="0"/>
          <a:chOff x="0" y="0"/>
          <a:chExt cx="0" cy="0"/>
        </a:xfrm>
      </p:grpSpPr>
      <p:sp>
        <p:nvSpPr>
          <p:cNvPr id="6" name="TextBox 5"/>
          <p:cNvSpPr txBox="1"/>
          <p:nvPr/>
        </p:nvSpPr>
        <p:spPr>
          <a:xfrm>
            <a:off x="2272554" y="453040"/>
            <a:ext cx="7274858" cy="1261884"/>
          </a:xfrm>
          <a:prstGeom prst="rect">
            <a:avLst/>
          </a:prstGeom>
          <a:noFill/>
        </p:spPr>
        <p:txBody>
          <a:bodyPr wrap="square" rtlCol="0">
            <a:spAutoFit/>
          </a:bodyPr>
          <a:lstStyle/>
          <a:p>
            <a:pPr lvl="1" algn="ctr"/>
            <a:r>
              <a:rPr lang="en-IN" sz="3800" b="1" dirty="0" smtClean="0">
                <a:solidFill>
                  <a:srgbClr val="C00000"/>
                </a:solidFill>
                <a:latin typeface="Times New Roman" panose="02020603050405020304" pitchFamily="18" charset="0"/>
                <a:cs typeface="Times New Roman" panose="02020603050405020304" pitchFamily="18" charset="0"/>
              </a:rPr>
              <a:t>Engineering Physics  (EN3BS05) </a:t>
            </a:r>
            <a:endParaRPr lang="en-US" sz="3800" b="1" dirty="0">
              <a:solidFill>
                <a:srgbClr val="C00000"/>
              </a:solidFill>
              <a:latin typeface="Times New Roman" pitchFamily="18" charset="0"/>
              <a:cs typeface="Times New Roman" pitchFamily="18" charset="0"/>
            </a:endParaRPr>
          </a:p>
        </p:txBody>
      </p:sp>
      <p:pic>
        <p:nvPicPr>
          <p:cNvPr id="8" name="Picture 7" descr="logo M.png"/>
          <p:cNvPicPr>
            <a:picLocks noChangeAspect="1"/>
          </p:cNvPicPr>
          <p:nvPr/>
        </p:nvPicPr>
        <p:blipFill>
          <a:blip r:embed="rId4"/>
          <a:stretch>
            <a:fillRect/>
          </a:stretch>
        </p:blipFill>
        <p:spPr>
          <a:xfrm>
            <a:off x="0" y="180109"/>
            <a:ext cx="1662545" cy="1222971"/>
          </a:xfrm>
          <a:prstGeom prst="rect">
            <a:avLst/>
          </a:prstGeom>
        </p:spPr>
      </p:pic>
      <p:sp>
        <p:nvSpPr>
          <p:cNvPr id="7" name="TextBox 6"/>
          <p:cNvSpPr txBox="1"/>
          <p:nvPr/>
        </p:nvSpPr>
        <p:spPr>
          <a:xfrm>
            <a:off x="0" y="5473005"/>
            <a:ext cx="12192000" cy="1384995"/>
          </a:xfrm>
          <a:prstGeom prst="rect">
            <a:avLst/>
          </a:prstGeom>
          <a:noFill/>
        </p:spPr>
        <p:txBody>
          <a:bodyPr wrap="square" rtlCol="0">
            <a:spAutoFit/>
          </a:bodyPr>
          <a:lstStyle/>
          <a:p>
            <a:pPr algn="ctr"/>
            <a:endParaRPr lang="en-IN" sz="2800" b="1" dirty="0">
              <a:solidFill>
                <a:srgbClr val="002060"/>
              </a:solidFill>
              <a:latin typeface="Times New Roman" panose="02020603050405020304" pitchFamily="18" charset="0"/>
              <a:cs typeface="Times New Roman" panose="02020603050405020304" pitchFamily="18" charset="0"/>
            </a:endParaRPr>
          </a:p>
          <a:p>
            <a:pPr algn="ctr"/>
            <a:r>
              <a:rPr lang="en-IN" sz="2800" b="1" dirty="0" smtClean="0">
                <a:solidFill>
                  <a:srgbClr val="002060"/>
                </a:solidFill>
                <a:latin typeface="Times New Roman" pitchFamily="18" charset="0"/>
                <a:cs typeface="Times New Roman" pitchFamily="18" charset="0"/>
              </a:rPr>
              <a:t>Ms  Bhawna Kshirsagar</a:t>
            </a:r>
          </a:p>
          <a:p>
            <a:pPr algn="ctr"/>
            <a:r>
              <a:rPr lang="en-IN" sz="2800" b="1" dirty="0" smtClean="0">
                <a:solidFill>
                  <a:srgbClr val="002060"/>
                </a:solidFill>
                <a:latin typeface="Times New Roman" pitchFamily="18" charset="0"/>
                <a:cs typeface="Times New Roman" pitchFamily="18" charset="0"/>
              </a:rPr>
              <a:t>Medi-Caps University, Indore</a:t>
            </a:r>
            <a:endParaRPr lang="en-US" sz="2800" b="1"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5210406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sp>
        <p:nvSpPr>
          <p:cNvPr id="4" name="Text Box 3"/>
          <p:cNvSpPr txBox="1">
            <a:spLocks noChangeArrowheads="1"/>
          </p:cNvSpPr>
          <p:nvPr/>
        </p:nvSpPr>
        <p:spPr bwMode="auto">
          <a:xfrm>
            <a:off x="803564" y="304800"/>
            <a:ext cx="9268690" cy="584775"/>
          </a:xfrm>
          <a:prstGeom prst="rect">
            <a:avLst/>
          </a:prstGeom>
          <a:noFill/>
          <a:ln w="9525">
            <a:noFill/>
            <a:miter lim="800000"/>
            <a:headEnd/>
            <a:tailEnd/>
          </a:ln>
        </p:spPr>
        <p:txBody>
          <a:bodyPr wrap="square">
            <a:spAutoFit/>
          </a:bodyPr>
          <a:lstStyle/>
          <a:p>
            <a:pPr eaLnBrk="1" hangingPunct="1"/>
            <a:r>
              <a:rPr lang="en-US" sz="3200" b="1" u="sng" dirty="0" smtClean="0">
                <a:solidFill>
                  <a:srgbClr val="FF0000"/>
                </a:solidFill>
                <a:latin typeface="Times New Roman" pitchFamily="18" charset="0"/>
              </a:rPr>
              <a:t>Constructive and  Destructive Interference</a:t>
            </a:r>
            <a:endParaRPr lang="en-US" sz="3200" b="1" u="sng" dirty="0">
              <a:solidFill>
                <a:srgbClr val="FF0000"/>
              </a:solidFill>
              <a:latin typeface="Times New Roman" pitchFamily="18" charset="0"/>
            </a:endParaRPr>
          </a:p>
        </p:txBody>
      </p:sp>
      <p:sp>
        <p:nvSpPr>
          <p:cNvPr id="5" name="Text Box 28"/>
          <p:cNvSpPr txBox="1">
            <a:spLocks noChangeArrowheads="1"/>
          </p:cNvSpPr>
          <p:nvPr/>
        </p:nvSpPr>
        <p:spPr bwMode="auto">
          <a:xfrm>
            <a:off x="803564" y="1307089"/>
            <a:ext cx="10778836" cy="1384995"/>
          </a:xfrm>
          <a:prstGeom prst="rect">
            <a:avLst/>
          </a:prstGeom>
          <a:noFill/>
          <a:ln w="25400">
            <a:noFill/>
            <a:miter lim="800000"/>
            <a:headEnd/>
            <a:tailEnd/>
          </a:ln>
        </p:spPr>
        <p:txBody>
          <a:bodyPr wrap="square">
            <a:spAutoFit/>
          </a:bodyPr>
          <a:lstStyle/>
          <a:p>
            <a:pPr eaLnBrk="1" hangingPunct="1"/>
            <a:r>
              <a:rPr lang="en-US" sz="2800" b="1" dirty="0">
                <a:solidFill>
                  <a:srgbClr val="FFFF00"/>
                </a:solidFill>
                <a:latin typeface="Times New Roman" pitchFamily="18" charset="0"/>
              </a:rPr>
              <a:t>Superposition - Overlapping waves add.</a:t>
            </a:r>
            <a:endParaRPr lang="en-US" sz="2800" b="1" u="sng" dirty="0">
              <a:solidFill>
                <a:srgbClr val="FFFF00"/>
              </a:solidFill>
              <a:latin typeface="Times New Roman" pitchFamily="18" charset="0"/>
            </a:endParaRPr>
          </a:p>
          <a:p>
            <a:pPr eaLnBrk="1" hangingPunct="1"/>
            <a:r>
              <a:rPr lang="en-US" sz="2800" b="1" dirty="0">
                <a:solidFill>
                  <a:srgbClr val="FFFF00"/>
                </a:solidFill>
                <a:latin typeface="Times New Roman" pitchFamily="18" charset="0"/>
              </a:rPr>
              <a:t>Constructive interference = crest meets </a:t>
            </a:r>
            <a:r>
              <a:rPr lang="en-US" sz="2800" b="1" dirty="0" smtClean="0">
                <a:solidFill>
                  <a:srgbClr val="FFFF00"/>
                </a:solidFill>
                <a:latin typeface="Times New Roman" pitchFamily="18" charset="0"/>
              </a:rPr>
              <a:t>crest, Trough meets trough</a:t>
            </a:r>
            <a:endParaRPr lang="en-US" sz="2800" b="1" dirty="0">
              <a:solidFill>
                <a:srgbClr val="FFFF00"/>
              </a:solidFill>
              <a:latin typeface="Times New Roman" pitchFamily="18" charset="0"/>
            </a:endParaRPr>
          </a:p>
          <a:p>
            <a:pPr eaLnBrk="1" hangingPunct="1"/>
            <a:r>
              <a:rPr lang="en-US" sz="2800" b="1" dirty="0">
                <a:solidFill>
                  <a:srgbClr val="FFFF00"/>
                </a:solidFill>
                <a:latin typeface="Times New Roman" pitchFamily="18" charset="0"/>
              </a:rPr>
              <a:t>Destructive interference = crest meets trough</a:t>
            </a:r>
            <a:endParaRPr lang="en-US" sz="2800" b="1" u="sng" dirty="0">
              <a:solidFill>
                <a:srgbClr val="FFFF00"/>
              </a:solidFill>
              <a:latin typeface="Times New Roman" pitchFamily="18" charset="0"/>
            </a:endParaRPr>
          </a:p>
        </p:txBody>
      </p:sp>
      <p:pic>
        <p:nvPicPr>
          <p:cNvPr id="6" name="Picture 31" descr="FG11_37A"/>
          <p:cNvPicPr>
            <a:picLocks noChangeAspect="1" noChangeArrowheads="1"/>
          </p:cNvPicPr>
          <p:nvPr/>
        </p:nvPicPr>
        <p:blipFill>
          <a:blip r:embed="rId2"/>
          <a:srcRect t="11501" b="10500"/>
          <a:stretch>
            <a:fillRect/>
          </a:stretch>
        </p:blipFill>
        <p:spPr bwMode="auto">
          <a:xfrm>
            <a:off x="1877291" y="2867890"/>
            <a:ext cx="7618413" cy="3191307"/>
          </a:xfrm>
          <a:prstGeom prst="rect">
            <a:avLst/>
          </a:prstGeom>
          <a:noFill/>
          <a:ln w="9525">
            <a:noFill/>
            <a:miter lim="800000"/>
            <a:headEnd/>
            <a:tailEnd/>
          </a:ln>
        </p:spPr>
      </p:pic>
      <p:sp>
        <p:nvSpPr>
          <p:cNvPr id="7" name="Text Box 32"/>
          <p:cNvSpPr txBox="1">
            <a:spLocks noChangeArrowheads="1"/>
          </p:cNvSpPr>
          <p:nvPr/>
        </p:nvSpPr>
        <p:spPr bwMode="auto">
          <a:xfrm>
            <a:off x="2621829" y="5768686"/>
            <a:ext cx="1998662" cy="519112"/>
          </a:xfrm>
          <a:prstGeom prst="rect">
            <a:avLst/>
          </a:prstGeom>
          <a:solidFill>
            <a:schemeClr val="bg1"/>
          </a:solidFill>
          <a:ln w="50800">
            <a:noFill/>
            <a:miter lim="800000"/>
            <a:headEnd/>
            <a:tailEnd/>
          </a:ln>
        </p:spPr>
        <p:txBody>
          <a:bodyPr wrap="none">
            <a:spAutoFit/>
          </a:bodyPr>
          <a:lstStyle/>
          <a:p>
            <a:pPr eaLnBrk="1" hangingPunct="1"/>
            <a:r>
              <a:rPr lang="en-US" sz="2800" dirty="0">
                <a:latin typeface="Times New Roman" pitchFamily="18" charset="0"/>
              </a:rPr>
              <a:t>Constructive</a:t>
            </a:r>
          </a:p>
        </p:txBody>
      </p:sp>
      <p:sp>
        <p:nvSpPr>
          <p:cNvPr id="8" name="Text Box 33"/>
          <p:cNvSpPr txBox="1">
            <a:spLocks noChangeArrowheads="1"/>
          </p:cNvSpPr>
          <p:nvPr/>
        </p:nvSpPr>
        <p:spPr bwMode="auto">
          <a:xfrm>
            <a:off x="6854393" y="5588144"/>
            <a:ext cx="1820862" cy="519113"/>
          </a:xfrm>
          <a:prstGeom prst="rect">
            <a:avLst/>
          </a:prstGeom>
          <a:solidFill>
            <a:schemeClr val="bg1"/>
          </a:solidFill>
          <a:ln w="50800">
            <a:noFill/>
            <a:miter lim="800000"/>
            <a:headEnd/>
            <a:tailEnd/>
          </a:ln>
        </p:spPr>
        <p:txBody>
          <a:bodyPr wrap="none">
            <a:spAutoFit/>
          </a:bodyPr>
          <a:lstStyle/>
          <a:p>
            <a:pPr eaLnBrk="1" hangingPunct="1"/>
            <a:r>
              <a:rPr lang="en-US" sz="2800" dirty="0">
                <a:latin typeface="Times New Roman" pitchFamily="18" charset="0"/>
              </a:rPr>
              <a:t>Destructive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7" grpId="0" animBg="1" autoUpdateAnimBg="0"/>
      <p:bldP spid="8"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Coherent Sources:</a:t>
            </a:r>
            <a:endParaRPr lang="en-US" dirty="0"/>
          </a:p>
        </p:txBody>
      </p:sp>
      <p:sp>
        <p:nvSpPr>
          <p:cNvPr id="3" name="Content Placeholder 2"/>
          <p:cNvSpPr>
            <a:spLocks noGrp="1"/>
          </p:cNvSpPr>
          <p:nvPr>
            <p:ph sz="quarter" idx="1"/>
          </p:nvPr>
        </p:nvSpPr>
        <p:spPr>
          <a:xfrm>
            <a:off x="642257" y="1436914"/>
            <a:ext cx="6008914" cy="1987930"/>
          </a:xfrm>
        </p:spPr>
        <p:txBody>
          <a:bodyPr>
            <a:normAutofit/>
          </a:bodyPr>
          <a:lstStyle/>
          <a:p>
            <a:r>
              <a:rPr lang="en-US" sz="3200" b="1" i="1" dirty="0" smtClean="0">
                <a:solidFill>
                  <a:schemeClr val="accent2">
                    <a:lumMod val="75000"/>
                  </a:schemeClr>
                </a:solidFill>
                <a:latin typeface="Times New Roman" pitchFamily="18" charset="0"/>
                <a:cs typeface="Times New Roman" pitchFamily="18" charset="0"/>
              </a:rPr>
              <a:t>same frequency, </a:t>
            </a:r>
          </a:p>
          <a:p>
            <a:pPr lvl="1"/>
            <a:r>
              <a:rPr lang="en-US" sz="2900" b="1" i="1" dirty="0" smtClean="0">
                <a:solidFill>
                  <a:schemeClr val="accent2">
                    <a:lumMod val="75000"/>
                  </a:schemeClr>
                </a:solidFill>
                <a:latin typeface="Times New Roman" pitchFamily="18" charset="0"/>
                <a:cs typeface="Times New Roman" pitchFamily="18" charset="0"/>
              </a:rPr>
              <a:t>nearly same amplitude and</a:t>
            </a:r>
          </a:p>
          <a:p>
            <a:pPr algn="ctr"/>
            <a:r>
              <a:rPr lang="en-US" sz="3200" b="1" i="1" dirty="0" smtClean="0">
                <a:solidFill>
                  <a:schemeClr val="accent2">
                    <a:lumMod val="75000"/>
                  </a:schemeClr>
                </a:solidFill>
                <a:latin typeface="Times New Roman" pitchFamily="18" charset="0"/>
                <a:cs typeface="Times New Roman" pitchFamily="18" charset="0"/>
              </a:rPr>
              <a:t> constant phase difference </a:t>
            </a:r>
            <a:endParaRPr lang="en-US" sz="3200" b="1" i="1" dirty="0">
              <a:solidFill>
                <a:schemeClr val="accent2">
                  <a:lumMod val="75000"/>
                </a:schemeClr>
              </a:solidFill>
              <a:latin typeface="Times New Roman" pitchFamily="18" charset="0"/>
              <a:cs typeface="Times New Roman" pitchFamily="18" charset="0"/>
            </a:endParaRPr>
          </a:p>
        </p:txBody>
      </p:sp>
      <p:sp>
        <p:nvSpPr>
          <p:cNvPr id="4" name="Footer Placeholder 3"/>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sp>
        <p:nvSpPr>
          <p:cNvPr id="5" name="Rectangle 4"/>
          <p:cNvSpPr/>
          <p:nvPr/>
        </p:nvSpPr>
        <p:spPr>
          <a:xfrm>
            <a:off x="1260763" y="4934773"/>
            <a:ext cx="10044545" cy="923330"/>
          </a:xfrm>
          <a:prstGeom prst="rect">
            <a:avLst/>
          </a:prstGeom>
        </p:spPr>
        <p:txBody>
          <a:bodyPr wrap="square">
            <a:spAutoFit/>
          </a:bodyPr>
          <a:lstStyle/>
          <a:p>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Two independent monochromatic sources, emit waves of same wave length. But the waves are not in phase. So they are not coherent. This is because, atoms cannot emit light waves in same phase and these sources are said to be incoherent sources.</a:t>
            </a:r>
            <a:endParaRPr lang="en-US"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producing Coherent Sources</a:t>
            </a:r>
            <a:endParaRPr lang="en-US" dirty="0"/>
          </a:p>
        </p:txBody>
      </p:sp>
      <p:sp>
        <p:nvSpPr>
          <p:cNvPr id="3" name="Content Placeholder 2"/>
          <p:cNvSpPr>
            <a:spLocks noGrp="1"/>
          </p:cNvSpPr>
          <p:nvPr>
            <p:ph sz="quarter" idx="1"/>
          </p:nvPr>
        </p:nvSpPr>
        <p:spPr>
          <a:xfrm>
            <a:off x="609600" y="1219200"/>
            <a:ext cx="10972800" cy="2133600"/>
          </a:xfrm>
        </p:spPr>
        <p:txBody>
          <a:bodyPr/>
          <a:lstStyle/>
          <a:p>
            <a:pPr marL="514350" indent="-514350">
              <a:buAutoNum type="arabicPeriod"/>
            </a:pPr>
            <a:r>
              <a:rPr lang="en-US" dirty="0" smtClean="0">
                <a:latin typeface="Times New Roman" pitchFamily="18" charset="0"/>
                <a:cs typeface="Times New Roman" pitchFamily="18" charset="0"/>
              </a:rPr>
              <a:t>Wave front Division:  YDSE, Fresnel’s Biprism</a:t>
            </a:r>
          </a:p>
          <a:p>
            <a:pPr marL="514350" indent="-514350">
              <a:buAutoNum type="arabicPeriod"/>
            </a:pPr>
            <a:endParaRPr lang="en-US" dirty="0" smtClean="0">
              <a:latin typeface="Times New Roman" pitchFamily="18" charset="0"/>
              <a:cs typeface="Times New Roman" pitchFamily="18" charset="0"/>
            </a:endParaRPr>
          </a:p>
          <a:p>
            <a:pPr marL="514350" indent="-514350">
              <a:buAutoNum type="arabicPeriod"/>
            </a:pPr>
            <a:endParaRPr lang="en-US" dirty="0" smtClean="0">
              <a:latin typeface="Times New Roman" pitchFamily="18" charset="0"/>
              <a:cs typeface="Times New Roman" pitchFamily="18" charset="0"/>
            </a:endParaRPr>
          </a:p>
          <a:p>
            <a:pPr marL="514350" indent="-514350">
              <a:buAutoNum type="arabicPeriod"/>
            </a:pPr>
            <a:r>
              <a:rPr lang="en-US" dirty="0" smtClean="0">
                <a:latin typeface="Times New Roman" pitchFamily="18" charset="0"/>
                <a:cs typeface="Times New Roman" pitchFamily="18" charset="0"/>
              </a:rPr>
              <a:t>Amplitude Division: Newton’s Ring Experiment </a:t>
            </a:r>
            <a:endParaRPr lang="en-US" dirty="0">
              <a:latin typeface="Times New Roman" pitchFamily="18" charset="0"/>
              <a:cs typeface="Times New Roman" pitchFamily="18" charset="0"/>
            </a:endParaRPr>
          </a:p>
        </p:txBody>
      </p:sp>
      <p:sp>
        <p:nvSpPr>
          <p:cNvPr id="4" name="Footer Placeholder 3"/>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152400"/>
            <a:ext cx="8937353" cy="990600"/>
          </a:xfrm>
        </p:spPr>
        <p:txBody>
          <a:bodyPr/>
          <a:lstStyle/>
          <a:p>
            <a:r>
              <a:rPr lang="en-US" dirty="0" smtClean="0"/>
              <a:t>Young’s Double Slit Experiment</a:t>
            </a:r>
            <a:endParaRPr lang="en-US" altLang="en-US" dirty="0">
              <a:solidFill>
                <a:srgbClr val="00B0F0"/>
              </a:solidFill>
              <a:latin typeface="Times New Roman" panose="02020603050405020304" pitchFamily="18" charset="0"/>
              <a:cs typeface="Times New Roman" panose="02020603050405020304" pitchFamily="18" charset="0"/>
            </a:endParaRPr>
          </a:p>
        </p:txBody>
      </p:sp>
      <p:sp>
        <p:nvSpPr>
          <p:cNvPr id="7"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pic>
        <p:nvPicPr>
          <p:cNvPr id="8" name="Picture 2" descr="What is the Michelson interferometer?"/>
          <p:cNvPicPr>
            <a:picLocks noChangeAspect="1" noChangeArrowheads="1"/>
          </p:cNvPicPr>
          <p:nvPr/>
        </p:nvPicPr>
        <p:blipFill>
          <a:blip r:embed="rId3"/>
          <a:srcRect l="46575" t="-851"/>
          <a:stretch>
            <a:fillRect/>
          </a:stretch>
        </p:blipFill>
        <p:spPr bwMode="auto">
          <a:xfrm>
            <a:off x="4752108" y="1745666"/>
            <a:ext cx="3782290" cy="3283527"/>
          </a:xfrm>
          <a:prstGeom prst="rect">
            <a:avLst/>
          </a:prstGeom>
          <a:noFill/>
        </p:spPr>
      </p:pic>
      <p:sp>
        <p:nvSpPr>
          <p:cNvPr id="62465" name="Rectangle 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interference.</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t>
            </a:r>
            <a:r>
              <a:rPr kumimoji="0" lang="en-US" sz="18000" b="0" i="0" u="none" strike="noStrike" cap="none" normalizeH="0" baseline="0" smtClean="0">
                <a:ln>
                  <a:noFill/>
                </a:ln>
                <a:solidFill>
                  <a:schemeClr val="tx1"/>
                </a:solidFill>
                <a:effectLst/>
                <a:latin typeface="Arial" pitchFamily="34" charset="0"/>
                <a:cs typeface="Arial" pitchFamily="34" charset="0"/>
              </a:rPr>
              <a:t/>
            </a:r>
            <a:br>
              <a:rPr kumimoji="0" lang="en-US" sz="180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62466" name="Picture 2" descr="http://img.brainkart.com/extra/gdgCj4n.jpg"/>
          <p:cNvPicPr>
            <a:picLocks noChangeAspect="1" noChangeArrowheads="1"/>
          </p:cNvPicPr>
          <p:nvPr/>
        </p:nvPicPr>
        <p:blipFill>
          <a:blip r:embed="rId4"/>
          <a:srcRect/>
          <a:stretch>
            <a:fillRect/>
          </a:stretch>
        </p:blipFill>
        <p:spPr bwMode="auto">
          <a:xfrm>
            <a:off x="1804266" y="2175596"/>
            <a:ext cx="3152775" cy="2867026"/>
          </a:xfrm>
          <a:prstGeom prst="rect">
            <a:avLst/>
          </a:prstGeom>
          <a:noFill/>
        </p:spPr>
      </p:pic>
    </p:spTree>
    <p:extLst>
      <p:ext uri="{BB962C8B-B14F-4D97-AF65-F5344CB8AC3E}">
        <p14:creationId xmlns:p14="http://schemas.microsoft.com/office/powerpoint/2010/main" xmlns="" val="545060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Fresnel’s Biprism </a:t>
            </a:r>
            <a:endParaRPr lang="en-US" dirty="0"/>
          </a:p>
        </p:txBody>
      </p:sp>
      <p:sp>
        <p:nvSpPr>
          <p:cNvPr id="3" name="Content Placeholder 2"/>
          <p:cNvSpPr>
            <a:spLocks noGrp="1"/>
          </p:cNvSpPr>
          <p:nvPr>
            <p:ph sz="quarter" idx="1"/>
          </p:nvPr>
        </p:nvSpPr>
        <p:spPr/>
        <p:txBody>
          <a:bodyPr/>
          <a:lstStyle/>
          <a:p>
            <a:endParaRPr lang="en-US" dirty="0"/>
          </a:p>
        </p:txBody>
      </p:sp>
      <p:sp>
        <p:nvSpPr>
          <p:cNvPr id="4" name="Footer Placeholder 3"/>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89090" name="Picture 2" descr="PPT - Fresnel Biprism PowerPoint Presentation, free download - ID:6312004"/>
          <p:cNvPicPr>
            <a:picLocks noChangeAspect="1" noChangeArrowheads="1"/>
          </p:cNvPicPr>
          <p:nvPr/>
        </p:nvPicPr>
        <p:blipFill>
          <a:blip r:embed="rId2"/>
          <a:srcRect/>
          <a:stretch>
            <a:fillRect/>
          </a:stretch>
        </p:blipFill>
        <p:spPr bwMode="auto">
          <a:xfrm>
            <a:off x="864702" y="1250301"/>
            <a:ext cx="9753600" cy="4851919"/>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152400"/>
            <a:ext cx="8937353" cy="990600"/>
          </a:xfrm>
        </p:spPr>
        <p:txBody>
          <a:bodyPr/>
          <a:lstStyle/>
          <a:p>
            <a:r>
              <a:rPr lang="en-US" altLang="en-US" dirty="0" smtClean="0">
                <a:solidFill>
                  <a:srgbClr val="00B0F0"/>
                </a:solidFill>
                <a:latin typeface="Times New Roman" panose="02020603050405020304" pitchFamily="18" charset="0"/>
                <a:cs typeface="Times New Roman" panose="02020603050405020304" pitchFamily="18" charset="0"/>
              </a:rPr>
              <a:t>Fresnel’s Biprism</a:t>
            </a:r>
            <a:endParaRPr lang="en-US" altLang="en-US" dirty="0">
              <a:solidFill>
                <a:srgbClr val="00B0F0"/>
              </a:solidFill>
              <a:latin typeface="Times New Roman" panose="02020603050405020304" pitchFamily="18" charset="0"/>
              <a:cs typeface="Times New Roman" panose="02020603050405020304" pitchFamily="18" charset="0"/>
            </a:endParaRPr>
          </a:p>
        </p:txBody>
      </p:sp>
      <p:sp>
        <p:nvSpPr>
          <p:cNvPr id="7"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pic>
        <p:nvPicPr>
          <p:cNvPr id="60417" name="Picture 1"/>
          <p:cNvPicPr>
            <a:picLocks noChangeAspect="1" noChangeArrowheads="1"/>
          </p:cNvPicPr>
          <p:nvPr/>
        </p:nvPicPr>
        <p:blipFill>
          <a:blip r:embed="rId3"/>
          <a:srcRect l="-635" t="15587"/>
          <a:stretch>
            <a:fillRect/>
          </a:stretch>
        </p:blipFill>
        <p:spPr bwMode="auto">
          <a:xfrm rot="16200000">
            <a:off x="2149930" y="750023"/>
            <a:ext cx="4153990" cy="5789026"/>
          </a:xfrm>
          <a:prstGeom prst="rect">
            <a:avLst/>
          </a:prstGeom>
          <a:noFill/>
          <a:ln w="9525">
            <a:noFill/>
            <a:miter lim="800000"/>
            <a:headEnd/>
            <a:tailEnd/>
          </a:ln>
          <a:effectLst/>
        </p:spPr>
      </p:pic>
      <p:pic>
        <p:nvPicPr>
          <p:cNvPr id="6" name="Picture 2" descr="What is the Michelson interferometer?"/>
          <p:cNvPicPr>
            <a:picLocks noChangeAspect="1" noChangeArrowheads="1"/>
          </p:cNvPicPr>
          <p:nvPr/>
        </p:nvPicPr>
        <p:blipFill>
          <a:blip r:embed="rId4"/>
          <a:srcRect l="46575" t="-851"/>
          <a:stretch>
            <a:fillRect/>
          </a:stretch>
        </p:blipFill>
        <p:spPr bwMode="auto">
          <a:xfrm>
            <a:off x="7103423" y="1641164"/>
            <a:ext cx="3782290" cy="3283527"/>
          </a:xfrm>
          <a:prstGeom prst="rect">
            <a:avLst/>
          </a:prstGeom>
          <a:noFill/>
        </p:spPr>
      </p:pic>
      <p:pic>
        <p:nvPicPr>
          <p:cNvPr id="60419" name="Picture 3" descr="Learn Shapes Of Fringes By Interference Due To Different Sources meaning,  concepts, formulas through Study Material, Notes – Embibe.com"/>
          <p:cNvPicPr>
            <a:picLocks noChangeAspect="1" noChangeArrowheads="1"/>
          </p:cNvPicPr>
          <p:nvPr/>
        </p:nvPicPr>
        <p:blipFill>
          <a:blip r:embed="rId5"/>
          <a:srcRect l="54240" t="15714"/>
          <a:stretch>
            <a:fillRect/>
          </a:stretch>
        </p:blipFill>
        <p:spPr bwMode="auto">
          <a:xfrm rot="16200000">
            <a:off x="9993086" y="4794067"/>
            <a:ext cx="1268368" cy="1541417"/>
          </a:xfrm>
          <a:prstGeom prst="rect">
            <a:avLst/>
          </a:prstGeom>
          <a:noFill/>
        </p:spPr>
      </p:pic>
    </p:spTree>
    <p:extLst>
      <p:ext uri="{BB962C8B-B14F-4D97-AF65-F5344CB8AC3E}">
        <p14:creationId xmlns:p14="http://schemas.microsoft.com/office/powerpoint/2010/main" xmlns="" val="38746031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 of Fringes</a:t>
            </a:r>
            <a:endParaRPr lang="en-US" dirty="0"/>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sp>
        <p:nvSpPr>
          <p:cNvPr id="5" name="Rectangle 4"/>
          <p:cNvSpPr/>
          <p:nvPr/>
        </p:nvSpPr>
        <p:spPr>
          <a:xfrm>
            <a:off x="803563" y="1499241"/>
            <a:ext cx="10044545" cy="369332"/>
          </a:xfrm>
          <a:prstGeom prst="rect">
            <a:avLst/>
          </a:prstGeom>
        </p:spPr>
        <p:txBody>
          <a:bodyPr wrap="square">
            <a:spAutoFit/>
          </a:bodyPr>
          <a:lstStyle/>
          <a:p>
            <a:r>
              <a:rPr lang="en-US" i="1" dirty="0" smtClean="0">
                <a:latin typeface="Times New Roman" pitchFamily="18" charset="0"/>
                <a:cs typeface="Times New Roman" pitchFamily="18" charset="0"/>
              </a:rPr>
              <a:t>Hyperbolic in shape but appears as </a:t>
            </a:r>
            <a:r>
              <a:rPr lang="en-US" b="1" i="1" dirty="0" smtClean="0">
                <a:latin typeface="Times New Roman" pitchFamily="18" charset="0"/>
                <a:cs typeface="Times New Roman" pitchFamily="18" charset="0"/>
              </a:rPr>
              <a:t>Straight </a:t>
            </a:r>
            <a:r>
              <a:rPr lang="en-US" i="1" dirty="0" smtClean="0">
                <a:latin typeface="Times New Roman" pitchFamily="18" charset="0"/>
                <a:cs typeface="Times New Roman" pitchFamily="18" charset="0"/>
              </a:rPr>
              <a:t>because of large eccentricity. </a:t>
            </a:r>
            <a:endParaRPr lang="en-US" i="1" dirty="0">
              <a:latin typeface="Times New Roman" pitchFamily="18" charset="0"/>
              <a:cs typeface="Times New Roman" pitchFamily="18" charset="0"/>
            </a:endParaRPr>
          </a:p>
        </p:txBody>
      </p:sp>
      <p:pic>
        <p:nvPicPr>
          <p:cNvPr id="6" name="Picture 3" descr="Learn Shapes Of Fringes By Interference Due To Different Sources meaning,  concepts, formulas through Study Material, Notes – Embibe.com"/>
          <p:cNvPicPr>
            <a:picLocks noChangeAspect="1" noChangeArrowheads="1"/>
          </p:cNvPicPr>
          <p:nvPr/>
        </p:nvPicPr>
        <p:blipFill>
          <a:blip r:embed="rId2"/>
          <a:srcRect l="54240" t="15714"/>
          <a:stretch>
            <a:fillRect/>
          </a:stretch>
        </p:blipFill>
        <p:spPr bwMode="auto">
          <a:xfrm rot="16200000">
            <a:off x="1443447" y="2050233"/>
            <a:ext cx="2606680" cy="3168377"/>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sp>
        <p:nvSpPr>
          <p:cNvPr id="8" name="Title 7"/>
          <p:cNvSpPr>
            <a:spLocks noGrp="1"/>
          </p:cNvSpPr>
          <p:nvPr>
            <p:ph type="title"/>
          </p:nvPr>
        </p:nvSpPr>
        <p:spPr>
          <a:xfrm>
            <a:off x="609600" y="195944"/>
            <a:ext cx="10972800" cy="947056"/>
          </a:xfrm>
        </p:spPr>
        <p:txBody>
          <a:bodyPr>
            <a:normAutofit fontScale="90000"/>
          </a:bodyPr>
          <a:lstStyle/>
          <a:p>
            <a:pPr lvl="0"/>
            <a:r>
              <a:rPr lang="en-US" dirty="0" smtClean="0"/>
              <a:t>Applications of Fresnel’s Biprism</a:t>
            </a:r>
            <a:r>
              <a:rPr lang="en-IN" dirty="0" smtClean="0"/>
              <a:t/>
            </a:r>
            <a:br>
              <a:rPr lang="en-IN" dirty="0" smtClean="0"/>
            </a:br>
            <a:endParaRPr lang="en-US" dirty="0"/>
          </a:p>
        </p:txBody>
      </p:sp>
      <p:sp>
        <p:nvSpPr>
          <p:cNvPr id="11" name="Title 1"/>
          <p:cNvSpPr txBox="1">
            <a:spLocks/>
          </p:cNvSpPr>
          <p:nvPr/>
        </p:nvSpPr>
        <p:spPr>
          <a:xfrm>
            <a:off x="609601" y="1246909"/>
            <a:ext cx="3893127" cy="503238"/>
          </a:xfrm>
          <a:prstGeom prst="rect">
            <a:avLst/>
          </a:prstGeom>
        </p:spPr>
        <p:txBody>
          <a:bodyPr vert="horz" anchor="b" anchorCtr="0">
            <a:normAutofit fontScale="92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IN" sz="3200" b="0" i="0" u="none" strike="noStrike" kern="1200" cap="none" spc="0" normalizeH="0" baseline="0" noProof="0" dirty="0" smtClean="0">
              <a:ln>
                <a:noFill/>
              </a:ln>
              <a:solidFill>
                <a:schemeClr val="bg2">
                  <a:lumMod val="50000"/>
                </a:schemeClr>
              </a:solidFill>
              <a:effectLst/>
              <a:uLnTx/>
              <a:uFillTx/>
              <a:latin typeface="+mj-lt"/>
              <a:ea typeface="+mj-ea"/>
              <a:cs typeface="+mj-cs"/>
            </a:endParaRPr>
          </a:p>
        </p:txBody>
      </p:sp>
      <p:sp>
        <p:nvSpPr>
          <p:cNvPr id="12" name="Rectangle 3"/>
          <p:cNvSpPr>
            <a:spLocks noChangeArrowheads="1"/>
          </p:cNvSpPr>
          <p:nvPr/>
        </p:nvSpPr>
        <p:spPr bwMode="auto">
          <a:xfrm>
            <a:off x="742950" y="1817977"/>
            <a:ext cx="10046970" cy="1200329"/>
          </a:xfrm>
          <a:prstGeom prst="rect">
            <a:avLst/>
          </a:prstGeom>
          <a:noFill/>
          <a:ln w="9525">
            <a:noFill/>
            <a:miter lim="800000"/>
            <a:headEnd/>
            <a:tailEnd/>
          </a:ln>
        </p:spPr>
        <p:txBody>
          <a:bodyPr wrap="square">
            <a:spAutoFit/>
          </a:bodyPr>
          <a:lstStyle/>
          <a:p>
            <a:pPr marL="457200" indent="-457200">
              <a:buAutoNum type="arabicPeriod"/>
            </a:pPr>
            <a:r>
              <a:rPr lang="en-US" sz="2400" dirty="0" smtClean="0">
                <a:latin typeface="Times New Roman" pitchFamily="18" charset="0"/>
                <a:cs typeface="Times New Roman" pitchFamily="18" charset="0"/>
              </a:rPr>
              <a:t>Wavelength of monochromatic light source</a:t>
            </a:r>
          </a:p>
          <a:p>
            <a:pPr marL="457200" indent="-457200">
              <a:buAutoNum type="arabicPeriod"/>
            </a:pPr>
            <a:r>
              <a:rPr lang="en-US" sz="2400" dirty="0" smtClean="0">
                <a:latin typeface="Times New Roman" pitchFamily="18" charset="0"/>
                <a:cs typeface="Times New Roman" pitchFamily="18" charset="0"/>
              </a:rPr>
              <a:t>Thickness of Thin transparent sheet</a:t>
            </a:r>
          </a:p>
          <a:p>
            <a:pPr marL="457200" indent="-457200">
              <a:buAutoNum type="arabicPeriod"/>
            </a:pPr>
            <a:r>
              <a:rPr lang="en-US" sz="2400" dirty="0" smtClean="0">
                <a:latin typeface="Times New Roman" pitchFamily="18" charset="0"/>
                <a:cs typeface="Times New Roman" pitchFamily="18" charset="0"/>
              </a:rPr>
              <a:t>R.I. of thin transparent sheet</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xmlns="" val="545060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sp>
        <p:nvSpPr>
          <p:cNvPr id="11" name="Rectangle 19"/>
          <p:cNvSpPr>
            <a:spLocks noGrp="1" noChangeArrowheads="1"/>
          </p:cNvSpPr>
          <p:nvPr>
            <p:ph type="title"/>
          </p:nvPr>
        </p:nvSpPr>
        <p:spPr>
          <a:xfrm>
            <a:off x="554182" y="0"/>
            <a:ext cx="10972800" cy="990600"/>
          </a:xfrm>
        </p:spPr>
        <p:txBody>
          <a:bodyPr>
            <a:normAutofit/>
          </a:bodyPr>
          <a:lstStyle/>
          <a:p>
            <a:pPr eaLnBrk="1" hangingPunct="1"/>
            <a:r>
              <a:rPr lang="en-US" dirty="0" smtClean="0">
                <a:latin typeface="Times New Roman" pitchFamily="18" charset="0"/>
                <a:cs typeface="Times New Roman" pitchFamily="18" charset="0"/>
              </a:rPr>
              <a:t>Fringe Width</a:t>
            </a:r>
          </a:p>
        </p:txBody>
      </p:sp>
      <p:pic>
        <p:nvPicPr>
          <p:cNvPr id="56321" name="Picture 1"/>
          <p:cNvPicPr>
            <a:picLocks noChangeAspect="1" noChangeArrowheads="1"/>
          </p:cNvPicPr>
          <p:nvPr/>
        </p:nvPicPr>
        <p:blipFill>
          <a:blip r:embed="rId3"/>
          <a:srcRect l="49310" t="9622" r="10507" b="6821"/>
          <a:stretch>
            <a:fillRect/>
          </a:stretch>
        </p:blipFill>
        <p:spPr bwMode="auto">
          <a:xfrm rot="16200000">
            <a:off x="5910168" y="938503"/>
            <a:ext cx="5169161" cy="5568821"/>
          </a:xfrm>
          <a:prstGeom prst="rect">
            <a:avLst/>
          </a:prstGeom>
          <a:noFill/>
          <a:ln w="9525">
            <a:noFill/>
            <a:miter lim="800000"/>
            <a:headEnd/>
            <a:tailEnd/>
          </a:ln>
          <a:effectLst/>
        </p:spPr>
      </p:pic>
      <p:pic>
        <p:nvPicPr>
          <p:cNvPr id="9" name="Picture 1"/>
          <p:cNvPicPr>
            <a:picLocks noChangeAspect="1" noChangeArrowheads="1"/>
          </p:cNvPicPr>
          <p:nvPr/>
        </p:nvPicPr>
        <p:blipFill>
          <a:blip r:embed="rId3"/>
          <a:srcRect t="14373" r="49800" b="14738"/>
          <a:stretch>
            <a:fillRect/>
          </a:stretch>
        </p:blipFill>
        <p:spPr bwMode="auto">
          <a:xfrm rot="16200000">
            <a:off x="488305" y="1130557"/>
            <a:ext cx="5150498" cy="5203376"/>
          </a:xfrm>
          <a:prstGeom prst="rect">
            <a:avLst/>
          </a:prstGeom>
          <a:noFill/>
          <a:ln w="9525">
            <a:noFill/>
            <a:miter lim="800000"/>
            <a:headEnd/>
            <a:tailEnd/>
          </a:ln>
          <a:effectLst/>
        </p:spPr>
      </p:pic>
    </p:spTree>
    <p:extLst>
      <p:ext uri="{BB962C8B-B14F-4D97-AF65-F5344CB8AC3E}">
        <p14:creationId xmlns:p14="http://schemas.microsoft.com/office/powerpoint/2010/main" xmlns="" val="744536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IN" dirty="0" smtClean="0"/>
              <a:t>Prof. (Dr.) Sunil K. Somani and Prof. (Dr.) </a:t>
            </a:r>
            <a:r>
              <a:rPr lang="en-IN" dirty="0" err="1" smtClean="0"/>
              <a:t>Shilpa</a:t>
            </a:r>
            <a:r>
              <a:rPr lang="en-IN" dirty="0" smtClean="0"/>
              <a:t> </a:t>
            </a:r>
            <a:r>
              <a:rPr lang="en-IN" dirty="0" err="1" smtClean="0"/>
              <a:t>Tripathi</a:t>
            </a:r>
            <a:r>
              <a:rPr lang="en-US" dirty="0" smtClean="0"/>
              <a:t>,                                                        Medi-Caps University, Indore</a:t>
            </a:r>
            <a:endParaRPr lang="en-US" dirty="0"/>
          </a:p>
        </p:txBody>
      </p:sp>
      <p:sp>
        <p:nvSpPr>
          <p:cNvPr id="5" name="Title 1"/>
          <p:cNvSpPr>
            <a:spLocks noGrp="1"/>
          </p:cNvSpPr>
          <p:nvPr>
            <p:ph type="title"/>
          </p:nvPr>
        </p:nvSpPr>
        <p:spPr/>
        <p:txBody>
          <a:bodyPr/>
          <a:lstStyle/>
          <a:p>
            <a:r>
              <a:rPr lang="en-US" dirty="0" smtClean="0"/>
              <a:t>Fringe Width </a:t>
            </a:r>
            <a:r>
              <a:rPr lang="en-US" dirty="0" err="1" smtClean="0"/>
              <a:t>contd</a:t>
            </a:r>
            <a:r>
              <a:rPr lang="en-US" dirty="0" smtClean="0"/>
              <a:t>……….</a:t>
            </a:r>
            <a:endParaRPr lang="en-IN" dirty="0" smtClean="0"/>
          </a:p>
        </p:txBody>
      </p:sp>
      <p:pic>
        <p:nvPicPr>
          <p:cNvPr id="54273" name="Picture 1"/>
          <p:cNvPicPr>
            <a:picLocks noChangeAspect="1" noChangeArrowheads="1"/>
          </p:cNvPicPr>
          <p:nvPr/>
        </p:nvPicPr>
        <p:blipFill>
          <a:blip r:embed="rId2"/>
          <a:srcRect l="37604" b="803"/>
          <a:stretch>
            <a:fillRect/>
          </a:stretch>
        </p:blipFill>
        <p:spPr bwMode="auto">
          <a:xfrm rot="16200000">
            <a:off x="3185938" y="-695597"/>
            <a:ext cx="4665306" cy="87437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1171"/>
            <a:ext cx="10972800" cy="914400"/>
          </a:xfrm>
        </p:spPr>
        <p:txBody>
          <a:bodyPr/>
          <a:lstStyle/>
          <a:p>
            <a:r>
              <a:rPr lang="en-US" dirty="0" smtClean="0">
                <a:solidFill>
                  <a:schemeClr val="accent2"/>
                </a:solidFill>
              </a:rPr>
              <a:t>Syllabus </a:t>
            </a:r>
            <a:endParaRPr lang="en-US" dirty="0">
              <a:solidFill>
                <a:schemeClr val="accent2"/>
              </a:solidFill>
            </a:endParaRPr>
          </a:p>
        </p:txBody>
      </p:sp>
      <p:sp>
        <p:nvSpPr>
          <p:cNvPr id="3" name="Footer Placeholder 2"/>
          <p:cNvSpPr>
            <a:spLocks noGrp="1"/>
          </p:cNvSpPr>
          <p:nvPr>
            <p:ph type="ftr" sz="quarter" idx="3"/>
          </p:nvPr>
        </p:nvSpPr>
        <p:spPr/>
        <p:txBody>
          <a:bodyPr/>
          <a:lstStyle/>
          <a:p>
            <a:pPr algn="l"/>
            <a:r>
              <a:rPr lang="en-US" dirty="0" smtClean="0"/>
              <a:t>Ms. Bhawna Kshirsagar , Assistant  Professor  (Physics Department)       					Medi-Caps University, Indore</a:t>
            </a:r>
            <a:endParaRPr lang="en-US" dirty="0"/>
          </a:p>
        </p:txBody>
      </p:sp>
      <p:sp>
        <p:nvSpPr>
          <p:cNvPr id="4" name="Title 1"/>
          <p:cNvSpPr txBox="1">
            <a:spLocks/>
          </p:cNvSpPr>
          <p:nvPr/>
        </p:nvSpPr>
        <p:spPr>
          <a:xfrm>
            <a:off x="258147" y="1287624"/>
            <a:ext cx="10024188" cy="3172409"/>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Unit 1.	Lasers and Optical </a:t>
            </a:r>
            <a:r>
              <a:rPr lang="en-US" sz="3200" dirty="0" err="1" smtClean="0">
                <a:solidFill>
                  <a:srgbClr val="002060"/>
                </a:solidFill>
                <a:latin typeface="Times New Roman" pitchFamily="18" charset="0"/>
                <a:ea typeface="+mj-ea"/>
                <a:cs typeface="Times New Roman" pitchFamily="18" charset="0"/>
              </a:rPr>
              <a:t>Fibre</a:t>
            </a: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2060"/>
                </a:solidFill>
                <a:effectLst/>
                <a:uLnTx/>
                <a:uFillTx/>
                <a:latin typeface="Times New Roman" pitchFamily="18" charset="0"/>
                <a:ea typeface="+mj-ea"/>
                <a:cs typeface="Times New Roman" pitchFamily="18" charset="0"/>
              </a:rPr>
              <a:t>Unit</a:t>
            </a:r>
            <a:r>
              <a:rPr kumimoji="0" lang="en-US" sz="3200" b="0" i="0" u="none" strike="noStrike" kern="1200" cap="none" spc="0" normalizeH="0" noProof="0" dirty="0" smtClean="0">
                <a:ln>
                  <a:noFill/>
                </a:ln>
                <a:solidFill>
                  <a:srgbClr val="002060"/>
                </a:solidFill>
                <a:effectLst/>
                <a:uLnTx/>
                <a:uFillTx/>
                <a:latin typeface="Times New Roman" pitchFamily="18" charset="0"/>
                <a:ea typeface="+mj-ea"/>
                <a:cs typeface="Times New Roman" pitchFamily="18" charset="0"/>
              </a:rPr>
              <a:t> 2.	Interference and Diffraction</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baseline="0" dirty="0" smtClean="0">
                <a:solidFill>
                  <a:srgbClr val="002060"/>
                </a:solidFill>
                <a:latin typeface="Times New Roman" pitchFamily="18" charset="0"/>
                <a:ea typeface="+mj-ea"/>
                <a:cs typeface="Times New Roman" pitchFamily="18" charset="0"/>
              </a:rPr>
              <a:t>Unit</a:t>
            </a:r>
            <a:r>
              <a:rPr lang="en-US" sz="3200" dirty="0" smtClean="0">
                <a:solidFill>
                  <a:srgbClr val="002060"/>
                </a:solidFill>
                <a:latin typeface="Times New Roman" pitchFamily="18" charset="0"/>
                <a:ea typeface="+mj-ea"/>
                <a:cs typeface="Times New Roman" pitchFamily="18" charset="0"/>
              </a:rPr>
              <a:t> 3.	Quantum Mechanics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Unit 4.	Mechanics and Crystal Physics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Unit 5.	Polarization, Acoustics and Superconductivity</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rgbClr val="00206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en-US" dirty="0" smtClean="0"/>
              <a:t>Fringe Width </a:t>
            </a:r>
            <a:r>
              <a:rPr lang="en-US" dirty="0" err="1" smtClean="0"/>
              <a:t>contd</a:t>
            </a:r>
            <a:r>
              <a:rPr lang="en-US" dirty="0" smtClean="0"/>
              <a:t>……….</a:t>
            </a:r>
            <a:endParaRPr lang="en-US" altLang="zh-CN" dirty="0" smtClean="0">
              <a:ea typeface="SimSun" pitchFamily="2" charset="-122"/>
            </a:endParaRPr>
          </a:p>
        </p:txBody>
      </p:sp>
      <p:sp>
        <p:nvSpPr>
          <p:cNvPr id="5" name="Rectangle 3"/>
          <p:cNvSpPr txBox="1">
            <a:spLocks noChangeArrowheads="1"/>
          </p:cNvSpPr>
          <p:nvPr/>
        </p:nvSpPr>
        <p:spPr>
          <a:xfrm>
            <a:off x="646392" y="1600200"/>
            <a:ext cx="7396596" cy="3307702"/>
          </a:xfrm>
          <a:prstGeom prst="rect">
            <a:avLst/>
          </a:prstGeom>
        </p:spPr>
        <p:txBody>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kumimoji="0" lang="en-US" altLang="zh-TW" sz="2600" b="0" i="0" u="none" strike="noStrike" kern="1200" cap="none" spc="0" normalizeH="0" baseline="0" noProof="0" dirty="0" smtClean="0">
                <a:ln>
                  <a:noFill/>
                </a:ln>
                <a:solidFill>
                  <a:srgbClr val="FF0000"/>
                </a:solidFill>
                <a:effectLst/>
                <a:uLnTx/>
                <a:uFillTx/>
                <a:latin typeface="Times New Roman" pitchFamily="18" charset="0"/>
                <a:ea typeface="新細明體" pitchFamily="18" charset="-120"/>
                <a:cs typeface="Times New Roman" pitchFamily="18" charset="0"/>
              </a:rPr>
              <a:t>Fringe width  depends on</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US" altLang="zh-TW" sz="2600" b="0" i="0" u="none" strike="noStrike" kern="1200" cap="none" spc="0" normalizeH="0" baseline="0" noProof="0" dirty="0" smtClean="0">
                <a:ln>
                  <a:noFill/>
                </a:ln>
                <a:solidFill>
                  <a:srgbClr val="FF0000"/>
                </a:solidFill>
                <a:effectLst/>
                <a:uLnTx/>
                <a:uFillTx/>
                <a:latin typeface="Times New Roman" pitchFamily="18" charset="0"/>
                <a:ea typeface="新細明體" pitchFamily="18" charset="-120"/>
                <a:cs typeface="Times New Roman" pitchFamily="18" charset="0"/>
              </a:rPr>
              <a:t>Distance between source and screen </a:t>
            </a:r>
          </a:p>
          <a:p>
            <a:pPr marL="274320" marR="0" lvl="0" indent="-274320" algn="l" defTabSz="914400" rtl="0" eaLnBrk="1" fontAlgn="auto" latinLnBrk="0" hangingPunct="1">
              <a:lnSpc>
                <a:spcPct val="100000"/>
              </a:lnSpc>
              <a:spcBef>
                <a:spcPts val="600"/>
              </a:spcBef>
              <a:spcAft>
                <a:spcPts val="0"/>
              </a:spcAft>
              <a:buClr>
                <a:schemeClr val="accent1"/>
              </a:buClr>
              <a:buSzPct val="76000"/>
              <a:buFontTx/>
              <a:buNone/>
              <a:tabLst/>
              <a:defRPr/>
            </a:pPr>
            <a:endParaRPr kumimoji="0" lang="en-US" altLang="zh-TW" sz="2600" b="0" i="0" u="none" strike="noStrike" kern="1200" cap="none" spc="0" normalizeH="0" baseline="0" noProof="0" dirty="0" smtClean="0">
              <a:ln>
                <a:noFill/>
              </a:ln>
              <a:solidFill>
                <a:srgbClr val="FF0000"/>
              </a:solidFill>
              <a:effectLst/>
              <a:uLnTx/>
              <a:uFillTx/>
              <a:latin typeface="Times New Roman" pitchFamily="18" charset="0"/>
              <a:ea typeface="新細明體" pitchFamily="18" charset="-120"/>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US" altLang="zh-TW" sz="2600" b="0" i="0" u="none" strike="noStrike" kern="1200" cap="none" spc="0" normalizeH="0" baseline="0" noProof="0" dirty="0" smtClean="0">
                <a:ln>
                  <a:noFill/>
                </a:ln>
                <a:solidFill>
                  <a:srgbClr val="FF0000"/>
                </a:solidFill>
                <a:effectLst/>
                <a:uLnTx/>
                <a:uFillTx/>
                <a:latin typeface="Times New Roman" pitchFamily="18" charset="0"/>
                <a:ea typeface="新細明體" pitchFamily="18" charset="-120"/>
                <a:cs typeface="Times New Roman" pitchFamily="18" charset="0"/>
              </a:rPr>
              <a:t>Separation</a:t>
            </a:r>
            <a:r>
              <a:rPr kumimoji="0" lang="en-US" altLang="zh-TW" sz="2600" b="0" i="0" u="none" strike="noStrike" kern="1200" cap="none" spc="0" normalizeH="0" noProof="0" dirty="0" smtClean="0">
                <a:ln>
                  <a:noFill/>
                </a:ln>
                <a:solidFill>
                  <a:srgbClr val="FF0000"/>
                </a:solidFill>
                <a:effectLst/>
                <a:uLnTx/>
                <a:uFillTx/>
                <a:latin typeface="Times New Roman" pitchFamily="18" charset="0"/>
                <a:ea typeface="新細明體" pitchFamily="18" charset="-120"/>
                <a:cs typeface="Times New Roman" pitchFamily="18" charset="0"/>
              </a:rPr>
              <a:t> between virtual sources</a:t>
            </a:r>
            <a:endParaRPr kumimoji="0" lang="en-US" altLang="zh-TW" sz="2600" b="0" i="0" u="none" strike="noStrike" kern="1200" cap="none" spc="0" normalizeH="0" baseline="0" noProof="0" dirty="0" smtClean="0">
              <a:ln>
                <a:noFill/>
              </a:ln>
              <a:solidFill>
                <a:srgbClr val="FF0000"/>
              </a:solidFill>
              <a:effectLst/>
              <a:uLnTx/>
              <a:uFillTx/>
              <a:latin typeface="Times New Roman" pitchFamily="18" charset="0"/>
              <a:ea typeface="新細明體" pitchFamily="18" charset="-120"/>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Tx/>
              <a:buNone/>
              <a:tabLst/>
              <a:defRPr/>
            </a:pPr>
            <a:endParaRPr kumimoji="0" lang="en-US" altLang="zh-TW" sz="2600" b="0" i="0" u="none" strike="noStrike" kern="1200" cap="none" spc="0" normalizeH="0" baseline="0" noProof="0" dirty="0" smtClean="0">
              <a:ln>
                <a:noFill/>
              </a:ln>
              <a:solidFill>
                <a:srgbClr val="FF0000"/>
              </a:solidFill>
              <a:effectLst/>
              <a:uLnTx/>
              <a:uFillTx/>
              <a:latin typeface="Times New Roman" pitchFamily="18" charset="0"/>
              <a:ea typeface="新細明體" pitchFamily="18" charset="-120"/>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US" altLang="zh-TW" sz="2600" b="0" i="0" u="none" strike="noStrike" kern="1200" cap="none" spc="0" normalizeH="0" baseline="0" noProof="0" dirty="0" smtClean="0">
                <a:ln>
                  <a:noFill/>
                </a:ln>
                <a:solidFill>
                  <a:srgbClr val="FF0000"/>
                </a:solidFill>
                <a:effectLst/>
                <a:uLnTx/>
                <a:uFillTx/>
                <a:latin typeface="Times New Roman" pitchFamily="18" charset="0"/>
                <a:ea typeface="新細明體" pitchFamily="18" charset="-120"/>
                <a:cs typeface="Times New Roman" pitchFamily="18" charset="0"/>
              </a:rPr>
              <a:t>Wavelength of  mono. light used</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zh-TW" altLang="en-US" sz="2600" b="0" i="0" u="none" strike="noStrike" kern="1200" cap="none" spc="0" normalizeH="0" baseline="0" noProof="0" dirty="0" smtClean="0">
              <a:ln>
                <a:noFill/>
              </a:ln>
              <a:solidFill>
                <a:srgbClr val="FF0000"/>
              </a:solidFill>
              <a:effectLst/>
              <a:uLnTx/>
              <a:uFillTx/>
              <a:latin typeface="Times New Roman" pitchFamily="18" charset="0"/>
              <a:ea typeface="新細明體" pitchFamily="18" charset="-120"/>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kumimoji="0" lang="zh-TW" altLang="en-US" sz="2600" b="0" i="0" u="none" strike="noStrike" kern="1200" cap="none" spc="0" normalizeH="0" baseline="0" noProof="0" dirty="0" smtClean="0">
              <a:ln>
                <a:noFill/>
              </a:ln>
              <a:solidFill>
                <a:schemeClr val="tx1"/>
              </a:solidFill>
              <a:effectLst/>
              <a:uLnTx/>
              <a:uFillTx/>
              <a:latin typeface="Times New Roman" pitchFamily="18" charset="0"/>
              <a:ea typeface="新細明體" pitchFamily="18" charset="-120"/>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zh-CN" altLang="en-US" sz="2600" b="0" i="0" u="none" strike="noStrike" kern="1200" cap="none" spc="0" normalizeH="0" baseline="0" noProof="0" dirty="0" smtClean="0">
              <a:ln>
                <a:noFill/>
              </a:ln>
              <a:solidFill>
                <a:schemeClr val="tx1"/>
              </a:solidFill>
              <a:effectLst/>
              <a:uLnTx/>
              <a:uFillTx/>
              <a:latin typeface="Times New Roman" pitchFamily="18" charset="0"/>
              <a:ea typeface="SimSun" pitchFamily="2" charset="-122"/>
              <a:cs typeface="Times New Roman" pitchFamily="18" charset="0"/>
            </a:endParaRPr>
          </a:p>
        </p:txBody>
      </p:sp>
      <p:sp>
        <p:nvSpPr>
          <p:cNvPr id="6"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pic>
        <p:nvPicPr>
          <p:cNvPr id="7" name="Picture 1"/>
          <p:cNvPicPr>
            <a:picLocks noChangeAspect="1" noChangeArrowheads="1"/>
          </p:cNvPicPr>
          <p:nvPr/>
        </p:nvPicPr>
        <p:blipFill>
          <a:blip r:embed="rId2"/>
          <a:srcRect l="51830" t="32508" r="38436" b="48015"/>
          <a:stretch>
            <a:fillRect/>
          </a:stretch>
        </p:blipFill>
        <p:spPr bwMode="auto">
          <a:xfrm rot="16200000">
            <a:off x="7912359" y="1978088"/>
            <a:ext cx="1324946" cy="2183364"/>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rtl="0">
              <a:spcBef>
                <a:spcPct val="0"/>
              </a:spcBef>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smtClean="0">
                <a:ln>
                  <a:noFill/>
                </a:ln>
                <a:solidFill>
                  <a:schemeClr val="bg2">
                    <a:lumMod val="50000"/>
                  </a:schemeClr>
                </a:solidFill>
                <a:effectLst/>
                <a:latin typeface="Times New Roman" pitchFamily="18" charset="0"/>
                <a:cs typeface="Times New Roman" pitchFamily="18" charset="0"/>
              </a:rPr>
              <a:t>Methods of finding ‘d’</a:t>
            </a:r>
            <a:r>
              <a:rPr kumimoji="0" lang="en-US" sz="3200" b="0" i="0" u="none" strike="noStrike" cap="none" normalizeH="0" baseline="0" dirty="0" smtClean="0">
                <a:ln>
                  <a:noFill/>
                </a:ln>
                <a:solidFill>
                  <a:schemeClr val="tx1"/>
                </a:solidFill>
                <a:effectLst/>
                <a:latin typeface="Times New Roman" pitchFamily="18" charset="0"/>
                <a:cs typeface="Times New Roman" pitchFamily="18" charset="0"/>
              </a:rPr>
              <a:t/>
            </a:r>
            <a:br>
              <a:rPr kumimoji="0" lang="en-US" sz="3200" b="0" i="0" u="none" strike="noStrike" cap="none" normalizeH="0" baseline="0" dirty="0" smtClean="0">
                <a:ln>
                  <a:noFill/>
                </a:ln>
                <a:solidFill>
                  <a:schemeClr val="tx1"/>
                </a:solidFill>
                <a:effectLst/>
                <a:latin typeface="Times New Roman" pitchFamily="18" charset="0"/>
                <a:cs typeface="Times New Roman" pitchFamily="18" charset="0"/>
              </a:rPr>
            </a:br>
            <a:endParaRPr lang="en-US" dirty="0"/>
          </a:p>
        </p:txBody>
      </p:sp>
      <p:sp>
        <p:nvSpPr>
          <p:cNvPr id="61441" name="Rectangle 1"/>
          <p:cNvSpPr>
            <a:spLocks noChangeArrowheads="1"/>
          </p:cNvSpPr>
          <p:nvPr/>
        </p:nvSpPr>
        <p:spPr bwMode="auto">
          <a:xfrm>
            <a:off x="802433" y="1225689"/>
            <a:ext cx="9711301"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lvl="0" indent="-457200" defTabSz="914400" eaLnBrk="0" fontAlgn="base" hangingPunct="0">
              <a:spcBef>
                <a:spcPct val="0"/>
              </a:spcBef>
              <a:spcAft>
                <a:spcPct val="0"/>
              </a:spcAft>
              <a:buAutoNum type="arabicPeriod"/>
            </a:pPr>
            <a:r>
              <a:rPr lang="en-US" sz="2400" dirty="0" smtClean="0">
                <a:latin typeface="Times New Roman" pitchFamily="18" charset="0"/>
                <a:cs typeface="Times New Roman" pitchFamily="18" charset="0"/>
              </a:rPr>
              <a:t>Displacement Method</a:t>
            </a:r>
          </a:p>
          <a:p>
            <a:pPr marL="457200" lvl="0" indent="-457200" defTabSz="914400" eaLnBrk="0" fontAlgn="base" hangingPunct="0">
              <a:spcBef>
                <a:spcPct val="0"/>
              </a:spcBef>
              <a:spcAft>
                <a:spcPct val="0"/>
              </a:spcAft>
              <a:buAutoNum type="arabicPeriod"/>
            </a:pPr>
            <a:endParaRPr lang="en-US" sz="2400" dirty="0" smtClean="0">
              <a:latin typeface="Times New Roman" pitchFamily="18" charset="0"/>
              <a:cs typeface="Times New Roman" pitchFamily="18" charset="0"/>
            </a:endParaRPr>
          </a:p>
          <a:p>
            <a:pPr marL="457200" lvl="0" indent="-457200" defTabSz="914400" eaLnBrk="0" fontAlgn="base" hangingPunct="0">
              <a:spcBef>
                <a:spcPct val="0"/>
              </a:spcBef>
              <a:spcAft>
                <a:spcPct val="0"/>
              </a:spcAft>
              <a:buAutoNum type="arabicPeriod"/>
            </a:pPr>
            <a:endParaRPr lang="en-US" sz="2400" dirty="0" smtClean="0">
              <a:latin typeface="Times New Roman" pitchFamily="18" charset="0"/>
              <a:cs typeface="Times New Roman" pitchFamily="18" charset="0"/>
            </a:endParaRPr>
          </a:p>
          <a:p>
            <a:pPr marL="457200" lvl="0" indent="-457200" defTabSz="914400" eaLnBrk="0" fontAlgn="base" hangingPunct="0">
              <a:spcBef>
                <a:spcPct val="0"/>
              </a:spcBef>
              <a:spcAft>
                <a:spcPct val="0"/>
              </a:spcAft>
              <a:buAutoNum type="arabicPeriod"/>
            </a:pPr>
            <a:endParaRPr lang="en-US" sz="2400" dirty="0" smtClean="0">
              <a:latin typeface="Times New Roman" pitchFamily="18" charset="0"/>
              <a:cs typeface="Times New Roman" pitchFamily="18" charset="0"/>
            </a:endParaRPr>
          </a:p>
          <a:p>
            <a:pPr marL="457200" lvl="0" indent="-457200" defTabSz="914400" eaLnBrk="0" fontAlgn="base" hangingPunct="0">
              <a:spcBef>
                <a:spcPct val="0"/>
              </a:spcBef>
              <a:spcAft>
                <a:spcPct val="0"/>
              </a:spcAft>
              <a:buAutoNum type="arabicPeriod"/>
            </a:pPr>
            <a:endParaRPr lang="en-US" sz="2400" dirty="0" smtClean="0">
              <a:latin typeface="Times New Roman" pitchFamily="18" charset="0"/>
              <a:cs typeface="Times New Roman" pitchFamily="18" charset="0"/>
            </a:endParaRPr>
          </a:p>
          <a:p>
            <a:pPr marL="457200" lvl="0" indent="-457200" defTabSz="914400" eaLnBrk="0" fontAlgn="base" hangingPunct="0">
              <a:spcBef>
                <a:spcPct val="0"/>
              </a:spcBef>
              <a:spcAft>
                <a:spcPct val="0"/>
              </a:spcAft>
              <a:buAutoNum type="arabicPeriod"/>
            </a:pPr>
            <a:endParaRPr lang="en-US" sz="2400" dirty="0" smtClean="0">
              <a:latin typeface="Times New Roman" pitchFamily="18" charset="0"/>
              <a:cs typeface="Times New Roman" pitchFamily="18" charset="0"/>
            </a:endParaRPr>
          </a:p>
          <a:p>
            <a:pPr marL="457200" lvl="0" indent="-457200" defTabSz="914400" eaLnBrk="0" fontAlgn="base" hangingPunct="0">
              <a:spcBef>
                <a:spcPct val="0"/>
              </a:spcBef>
              <a:spcAft>
                <a:spcPct val="0"/>
              </a:spcAft>
              <a:buAutoNum type="arabicPeriod"/>
            </a:pPr>
            <a:endParaRPr lang="en-US" sz="2400" dirty="0" smtClean="0">
              <a:latin typeface="Times New Roman" pitchFamily="18" charset="0"/>
              <a:cs typeface="Times New Roman" pitchFamily="18" charset="0"/>
            </a:endParaRPr>
          </a:p>
          <a:p>
            <a:pPr marL="457200" lvl="0" indent="-457200" defTabSz="914400" eaLnBrk="0" fontAlgn="base" hangingPunct="0">
              <a:spcBef>
                <a:spcPct val="0"/>
              </a:spcBef>
              <a:spcAft>
                <a:spcPct val="0"/>
              </a:spcAft>
              <a:buAutoNum type="arabicPeriod"/>
            </a:pPr>
            <a:endParaRPr lang="en-US" sz="2400" dirty="0" smtClean="0">
              <a:latin typeface="Times New Roman" pitchFamily="18" charset="0"/>
              <a:cs typeface="Times New Roman" pitchFamily="18" charset="0"/>
            </a:endParaRPr>
          </a:p>
          <a:p>
            <a:pPr marL="457200" lvl="0" indent="-457200" defTabSz="914400" eaLnBrk="0" fontAlgn="base" hangingPunct="0">
              <a:spcBef>
                <a:spcPct val="0"/>
              </a:spcBef>
              <a:spcAft>
                <a:spcPct val="0"/>
              </a:spcAft>
              <a:buAutoNum type="arabicPeriod"/>
            </a:pPr>
            <a:r>
              <a:rPr lang="en-US" sz="2400" dirty="0" smtClean="0">
                <a:latin typeface="Times New Roman" pitchFamily="18" charset="0"/>
                <a:cs typeface="Times New Roman" pitchFamily="18" charset="0"/>
              </a:rPr>
              <a:t>Deviation Method	</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6"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pic>
        <p:nvPicPr>
          <p:cNvPr id="52225" name="Picture 1"/>
          <p:cNvPicPr>
            <a:picLocks noChangeAspect="1" noChangeArrowheads="1"/>
          </p:cNvPicPr>
          <p:nvPr/>
        </p:nvPicPr>
        <p:blipFill>
          <a:blip r:embed="rId2"/>
          <a:srcRect r="6131" b="18987"/>
          <a:stretch>
            <a:fillRect/>
          </a:stretch>
        </p:blipFill>
        <p:spPr bwMode="auto">
          <a:xfrm rot="16200000">
            <a:off x="2461289" y="727641"/>
            <a:ext cx="1028215" cy="3379823"/>
          </a:xfrm>
          <a:prstGeom prst="rect">
            <a:avLst/>
          </a:prstGeom>
          <a:noFill/>
          <a:ln w="9525">
            <a:noFill/>
            <a:miter lim="800000"/>
            <a:headEnd/>
            <a:tailEnd/>
          </a:ln>
          <a:effectLst/>
        </p:spPr>
      </p:pic>
      <p:pic>
        <p:nvPicPr>
          <p:cNvPr id="52226" name="Picture 2"/>
          <p:cNvPicPr>
            <a:picLocks noChangeAspect="1" noChangeArrowheads="1"/>
          </p:cNvPicPr>
          <p:nvPr/>
        </p:nvPicPr>
        <p:blipFill>
          <a:blip r:embed="rId3"/>
          <a:srcRect r="30236" b="14931"/>
          <a:stretch>
            <a:fillRect/>
          </a:stretch>
        </p:blipFill>
        <p:spPr bwMode="auto">
          <a:xfrm rot="16200000">
            <a:off x="4264531" y="2985877"/>
            <a:ext cx="848725" cy="4954033"/>
          </a:xfrm>
          <a:prstGeom prst="rect">
            <a:avLst/>
          </a:prstGeom>
          <a:noFill/>
          <a:ln w="9525">
            <a:noFill/>
            <a:miter lim="800000"/>
            <a:headEnd/>
            <a:tailEnd/>
          </a:ln>
          <a:effectLst/>
        </p:spPr>
      </p:pic>
      <p:sp>
        <p:nvSpPr>
          <p:cNvPr id="8" name="Rectangle 7"/>
          <p:cNvSpPr/>
          <p:nvPr/>
        </p:nvSpPr>
        <p:spPr>
          <a:xfrm>
            <a:off x="8258250" y="4926563"/>
            <a:ext cx="1893467" cy="923330"/>
          </a:xfrm>
          <a:prstGeom prst="rect">
            <a:avLst/>
          </a:prstGeom>
        </p:spPr>
        <p:txBody>
          <a:bodyPr wrap="square">
            <a:spAutoFit/>
          </a:bodyPr>
          <a:lstStyle/>
          <a:p>
            <a:r>
              <a:rPr lang="el-GR" dirty="0" smtClean="0">
                <a:latin typeface="Times New Roman" pitchFamily="18" charset="0"/>
                <a:cs typeface="Times New Roman" pitchFamily="18" charset="0"/>
              </a:rPr>
              <a:t>μ</a:t>
            </a:r>
            <a:r>
              <a:rPr lang="en-US" dirty="0" smtClean="0">
                <a:latin typeface="Times New Roman" pitchFamily="18" charset="0"/>
                <a:cs typeface="Times New Roman" pitchFamily="18" charset="0"/>
              </a:rPr>
              <a:t>= R.I. of Biprism</a:t>
            </a:r>
          </a:p>
          <a:p>
            <a:r>
              <a:rPr lang="en-US" dirty="0" smtClean="0">
                <a:latin typeface="Times New Roman" pitchFamily="18" charset="0"/>
                <a:cs typeface="Times New Roman" pitchFamily="18" charset="0"/>
              </a:rPr>
              <a:t>α= Refracting angle</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10" name="Rectangle 9"/>
          <p:cNvSpPr/>
          <p:nvPr/>
        </p:nvSpPr>
        <p:spPr>
          <a:xfrm>
            <a:off x="627017" y="235131"/>
            <a:ext cx="9993085" cy="954107"/>
          </a:xfrm>
          <a:prstGeom prst="rect">
            <a:avLst/>
          </a:prstGeom>
        </p:spPr>
        <p:txBody>
          <a:bodyPr wrap="square">
            <a:spAutoFit/>
          </a:bodyPr>
          <a:lstStyle/>
          <a:p>
            <a:r>
              <a:rPr lang="en-US" sz="2800" dirty="0" smtClean="0">
                <a:solidFill>
                  <a:schemeClr val="bg2">
                    <a:lumMod val="50000"/>
                  </a:schemeClr>
                </a:solidFill>
                <a:latin typeface="Times New Roman" pitchFamily="18" charset="0"/>
                <a:cs typeface="Times New Roman" pitchFamily="18" charset="0"/>
              </a:rPr>
              <a:t>Application 2 and 3</a:t>
            </a:r>
          </a:p>
          <a:p>
            <a:r>
              <a:rPr lang="en-US" sz="2800" dirty="0" smtClean="0">
                <a:solidFill>
                  <a:schemeClr val="bg2">
                    <a:lumMod val="50000"/>
                  </a:schemeClr>
                </a:solidFill>
                <a:latin typeface="Times New Roman" pitchFamily="18" charset="0"/>
                <a:cs typeface="Times New Roman" pitchFamily="18" charset="0"/>
              </a:rPr>
              <a:t> </a:t>
            </a:r>
            <a:endParaRPr lang="en-US" sz="2800" dirty="0"/>
          </a:p>
        </p:txBody>
      </p:sp>
      <p:pic>
        <p:nvPicPr>
          <p:cNvPr id="51201" name="Picture 1"/>
          <p:cNvPicPr>
            <a:picLocks noChangeAspect="1" noChangeArrowheads="1"/>
          </p:cNvPicPr>
          <p:nvPr/>
        </p:nvPicPr>
        <p:blipFill>
          <a:blip r:embed="rId2"/>
          <a:srcRect l="31053" t="26275" r="13087" b="33529"/>
          <a:stretch>
            <a:fillRect/>
          </a:stretch>
        </p:blipFill>
        <p:spPr bwMode="auto">
          <a:xfrm>
            <a:off x="5070764" y="1379916"/>
            <a:ext cx="6169348" cy="3873728"/>
          </a:xfrm>
          <a:prstGeom prst="rect">
            <a:avLst/>
          </a:prstGeom>
          <a:noFill/>
          <a:ln w="9525">
            <a:noFill/>
            <a:miter lim="800000"/>
            <a:headEnd/>
            <a:tailEnd/>
          </a:ln>
          <a:effectLst/>
        </p:spPr>
      </p:pic>
      <p:pic>
        <p:nvPicPr>
          <p:cNvPr id="51202" name="Picture 2"/>
          <p:cNvPicPr>
            <a:picLocks noChangeAspect="1" noChangeArrowheads="1"/>
          </p:cNvPicPr>
          <p:nvPr/>
        </p:nvPicPr>
        <p:blipFill>
          <a:blip r:embed="rId3"/>
          <a:srcRect l="10762" t="28421" r="27803" b="45474"/>
          <a:stretch>
            <a:fillRect/>
          </a:stretch>
        </p:blipFill>
        <p:spPr bwMode="auto">
          <a:xfrm>
            <a:off x="955964" y="1388224"/>
            <a:ext cx="3916680" cy="3682539"/>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Division of amplitude </a:t>
            </a:r>
            <a:endParaRPr lang="en-US" dirty="0"/>
          </a:p>
        </p:txBody>
      </p:sp>
      <p:sp>
        <p:nvSpPr>
          <p:cNvPr id="5" name="Rectangle 1"/>
          <p:cNvSpPr>
            <a:spLocks noChangeArrowheads="1"/>
          </p:cNvSpPr>
          <p:nvPr/>
        </p:nvSpPr>
        <p:spPr bwMode="auto">
          <a:xfrm>
            <a:off x="802433" y="1225689"/>
            <a:ext cx="9711301"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lvl="0" indent="-457200" algn="ctr" defTabSz="914400" eaLnBrk="0" fontAlgn="base" hangingPunct="0">
              <a:spcBef>
                <a:spcPct val="0"/>
              </a:spcBef>
              <a:spcAft>
                <a:spcPct val="0"/>
              </a:spcAft>
            </a:pPr>
            <a:r>
              <a:rPr lang="en-US" sz="2400" dirty="0" smtClean="0">
                <a:latin typeface="Times New Roman" pitchFamily="18" charset="0"/>
                <a:cs typeface="Times New Roman" pitchFamily="18" charset="0"/>
              </a:rPr>
              <a:t>Thin Film</a:t>
            </a:r>
          </a:p>
          <a:p>
            <a:pPr marL="457200" lvl="0" indent="-457200" defTabSz="914400" eaLnBrk="0" fontAlgn="base" hangingPunct="0">
              <a:spcBef>
                <a:spcPct val="0"/>
              </a:spcBef>
              <a:spcAft>
                <a:spcPct val="0"/>
              </a:spcAft>
              <a:buAutoNum type="arabicPeriod"/>
            </a:pPr>
            <a:endParaRPr lang="en-US" sz="2400" dirty="0" smtClean="0">
              <a:latin typeface="Times New Roman" pitchFamily="18" charset="0"/>
              <a:cs typeface="Times New Roman" pitchFamily="18" charset="0"/>
            </a:endParaRPr>
          </a:p>
          <a:p>
            <a:pPr marL="457200" lvl="0" indent="-457200" defTabSz="914400" eaLnBrk="0" fontAlgn="base" hangingPunct="0">
              <a:spcBef>
                <a:spcPct val="0"/>
              </a:spcBef>
              <a:spcAft>
                <a:spcPct val="0"/>
              </a:spcAft>
              <a:buAutoNum type="arabicPeriod"/>
            </a:pPr>
            <a:r>
              <a:rPr lang="en-US" sz="2400" dirty="0" smtClean="0">
                <a:latin typeface="Times New Roman" pitchFamily="18" charset="0"/>
                <a:cs typeface="Times New Roman" pitchFamily="18" charset="0"/>
              </a:rPr>
              <a:t>A thin film is a film having thickness of the order of wavelength of light</a:t>
            </a:r>
          </a:p>
          <a:p>
            <a:pPr marL="457200" lvl="0" indent="-457200" defTabSz="914400" eaLnBrk="0" fontAlgn="base" hangingPunct="0">
              <a:spcBef>
                <a:spcPct val="0"/>
              </a:spcBef>
              <a:spcAft>
                <a:spcPct val="0"/>
              </a:spcAft>
              <a:buAutoNum type="arabicPeriod"/>
            </a:pPr>
            <a:endParaRPr lang="en-US" sz="2400" dirty="0" smtClean="0">
              <a:latin typeface="Times New Roman" pitchFamily="18" charset="0"/>
              <a:cs typeface="Times New Roman" pitchFamily="18" charset="0"/>
            </a:endParaRPr>
          </a:p>
          <a:p>
            <a:pPr marL="457200" lvl="0" indent="-457200" defTabSz="914400" eaLnBrk="0" fontAlgn="base" hangingPunct="0">
              <a:spcBef>
                <a:spcPct val="0"/>
              </a:spcBef>
              <a:spcAft>
                <a:spcPct val="0"/>
              </a:spcAft>
              <a:buAutoNum type="arabicPeriod"/>
            </a:pPr>
            <a:r>
              <a:rPr lang="en-US" sz="2400" dirty="0" smtClean="0">
                <a:latin typeface="Times New Roman" pitchFamily="18" charset="0"/>
                <a:cs typeface="Times New Roman" pitchFamily="18" charset="0"/>
              </a:rPr>
              <a:t>It may be a liquid film, air film, soap bubble  etc. </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Thin Parallel Film</a:t>
            </a:r>
            <a:endParaRPr lang="en-US" dirty="0">
              <a:latin typeface="Times New Roman" pitchFamily="18" charset="0"/>
              <a:cs typeface="Times New Roman" pitchFamily="18" charset="0"/>
            </a:endParaRPr>
          </a:p>
        </p:txBody>
      </p:sp>
      <p:sp>
        <p:nvSpPr>
          <p:cNvPr id="56321" name="Rectangle 1"/>
          <p:cNvSpPr>
            <a:spLocks noChangeArrowheads="1"/>
          </p:cNvSpPr>
          <p:nvPr/>
        </p:nvSpPr>
        <p:spPr bwMode="auto">
          <a:xfrm>
            <a:off x="374755" y="1274164"/>
            <a:ext cx="640080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sz="2400" dirty="0" smtClean="0">
                <a:latin typeface="Times New Roman" pitchFamily="18" charset="0"/>
                <a:cs typeface="Times New Roman" pitchFamily="18" charset="0"/>
              </a:rPr>
              <a:t>F</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ilm of thickness from 0.5 to 10 </a:t>
            </a:r>
            <a:r>
              <a:rPr kumimoji="0" lang="en-US" sz="2400" b="0" i="0" u="none" strike="noStrike" cap="none" normalizeH="0" baseline="0" dirty="0" smtClean="0">
                <a:ln>
                  <a:noFill/>
                </a:ln>
                <a:solidFill>
                  <a:schemeClr val="tx1"/>
                </a:solidFill>
                <a:effectLst/>
                <a:latin typeface="Arial" pitchFamily="34" charset="0"/>
                <a:cs typeface="Arial" pitchFamily="34" charset="0"/>
              </a:rPr>
              <a:t>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m is a transparent medium of glass, mica, air enclosed between glass, soap film, etc. When the light is made incident on this thin film partial reflection and partial refraction occur from the top surface of the film. The refracted beam travels in the medium and again suffers partial reflection and partial refraction at the bottom surface of the film. In this way several reflected and refracted rays are produces by a single incident ray. As they moves are superimposed on each other and produces interference pattern.</a:t>
            </a:r>
            <a:r>
              <a:rPr kumimoji="0" lang="en-US" sz="2400" b="0" i="0" u="none" strike="noStrike" cap="none" normalizeH="0" baseline="0" dirty="0" smtClean="0">
                <a:ln>
                  <a:noFill/>
                </a:ln>
                <a:solidFill>
                  <a:schemeClr val="tx1"/>
                </a:solidFill>
                <a:effectLst/>
                <a:latin typeface="Arial" pitchFamily="34" charset="0"/>
                <a:cs typeface="Arial" pitchFamily="34" charset="0"/>
              </a:rPr>
              <a:t> </a:t>
            </a:r>
          </a:p>
        </p:txBody>
      </p:sp>
      <p:pic>
        <p:nvPicPr>
          <p:cNvPr id="56322" name="Picture 2" descr="https://latex.codecogs.com/gif.latex?%5Cmu"/>
          <p:cNvPicPr>
            <a:picLocks noChangeAspect="1" noChangeArrowheads="1"/>
          </p:cNvPicPr>
          <p:nvPr/>
        </p:nvPicPr>
        <p:blipFill>
          <a:blip r:embed="rId3"/>
          <a:srcRect/>
          <a:stretch>
            <a:fillRect/>
          </a:stretch>
        </p:blipFill>
        <p:spPr bwMode="auto">
          <a:xfrm>
            <a:off x="2106613" y="-182563"/>
            <a:ext cx="104775" cy="114300"/>
          </a:xfrm>
          <a:prstGeom prst="rect">
            <a:avLst/>
          </a:prstGeom>
          <a:noFill/>
        </p:spPr>
      </p:pic>
      <p:pic>
        <p:nvPicPr>
          <p:cNvPr id="56324" name="Picture 4" descr="Thin Film Interference - Detailed Explanation With Examples, Equations,  Causes"/>
          <p:cNvPicPr>
            <a:picLocks noChangeAspect="1" noChangeArrowheads="1"/>
          </p:cNvPicPr>
          <p:nvPr/>
        </p:nvPicPr>
        <p:blipFill>
          <a:blip r:embed="rId4"/>
          <a:srcRect/>
          <a:stretch>
            <a:fillRect/>
          </a:stretch>
        </p:blipFill>
        <p:spPr bwMode="auto">
          <a:xfrm>
            <a:off x="7505075" y="1229193"/>
            <a:ext cx="3962400" cy="4159718"/>
          </a:xfrm>
          <a:prstGeom prst="rect">
            <a:avLst/>
          </a:prstGeom>
          <a:noFill/>
        </p:spPr>
      </p:pic>
      <p:sp>
        <p:nvSpPr>
          <p:cNvPr id="56326" name="AutoShape 6" descr="Interference in thin fil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56327" name="Object 7"/>
          <p:cNvGraphicFramePr>
            <a:graphicFrameLocks noChangeAspect="1"/>
          </p:cNvGraphicFramePr>
          <p:nvPr/>
        </p:nvGraphicFramePr>
        <p:xfrm>
          <a:off x="7000407" y="5439426"/>
          <a:ext cx="3702570" cy="466700"/>
        </p:xfrm>
        <a:graphic>
          <a:graphicData uri="http://schemas.openxmlformats.org/presentationml/2006/ole">
            <p:oleObj spid="_x0000_s56327" name="Equation" r:id="rId5" imgW="1422360" imgH="203040" progId="Equation.3">
              <p:embed/>
            </p:oleObj>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Wedge Shaped Film</a:t>
            </a:r>
            <a:endParaRPr lang="en-US" dirty="0"/>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sp>
        <p:nvSpPr>
          <p:cNvPr id="61442" name="AutoShape 2" descr="Interference in thin fil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4" name="AutoShape 4" descr="Interference in thin fil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6" name="AutoShape 6" descr="Interference in thin fil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48" name="AutoShape 8" descr="Interference in thin fil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52" name="AutoShape 12" descr="Interference in thin fil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54" name="AutoShape 14" descr="Interference in thin films"/>
          <p:cNvSpPr>
            <a:spLocks noChangeAspect="1" noChangeArrowheads="1"/>
          </p:cNvSpPr>
          <p:nvPr/>
        </p:nvSpPr>
        <p:spPr bwMode="auto">
          <a:xfrm>
            <a:off x="155575" y="-944563"/>
            <a:ext cx="2105025" cy="19716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455" name="Picture 15"/>
          <p:cNvPicPr>
            <a:picLocks noChangeAspect="1" noChangeArrowheads="1"/>
          </p:cNvPicPr>
          <p:nvPr/>
        </p:nvPicPr>
        <p:blipFill>
          <a:blip r:embed="rId3"/>
          <a:srcRect/>
          <a:stretch>
            <a:fillRect/>
          </a:stretch>
        </p:blipFill>
        <p:spPr bwMode="auto">
          <a:xfrm>
            <a:off x="2217920" y="1454047"/>
            <a:ext cx="3073608" cy="3237874"/>
          </a:xfrm>
          <a:prstGeom prst="rect">
            <a:avLst/>
          </a:prstGeom>
          <a:noFill/>
          <a:ln w="9525">
            <a:noFill/>
            <a:miter lim="800000"/>
            <a:headEnd/>
            <a:tailEnd/>
          </a:ln>
          <a:effectLst/>
        </p:spPr>
      </p:pic>
      <p:graphicFrame>
        <p:nvGraphicFramePr>
          <p:cNvPr id="61456" name="Object 16"/>
          <p:cNvGraphicFramePr>
            <a:graphicFrameLocks noChangeAspect="1"/>
          </p:cNvGraphicFramePr>
          <p:nvPr/>
        </p:nvGraphicFramePr>
        <p:xfrm>
          <a:off x="6356662" y="2246521"/>
          <a:ext cx="2967220" cy="391748"/>
        </p:xfrm>
        <a:graphic>
          <a:graphicData uri="http://schemas.openxmlformats.org/presentationml/2006/ole">
            <p:oleObj spid="_x0000_s61456" name="Equation" r:id="rId4" imgW="1726920" imgH="203040" progId="Equation.3">
              <p:embed/>
            </p:oleObj>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Interference in Thin Film</a:t>
            </a:r>
            <a:endParaRPr lang="en-US" dirty="0"/>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52226" name="Picture 2"/>
          <p:cNvPicPr>
            <a:picLocks noChangeAspect="1" noChangeArrowheads="1"/>
          </p:cNvPicPr>
          <p:nvPr/>
        </p:nvPicPr>
        <p:blipFill>
          <a:blip r:embed="rId2"/>
          <a:srcRect/>
          <a:stretch>
            <a:fillRect/>
          </a:stretch>
        </p:blipFill>
        <p:spPr bwMode="auto">
          <a:xfrm>
            <a:off x="1205208" y="1364105"/>
            <a:ext cx="8508417" cy="374904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3250" name="Picture 2"/>
          <p:cNvPicPr>
            <a:picLocks noChangeAspect="1" noChangeArrowheads="1"/>
          </p:cNvPicPr>
          <p:nvPr/>
        </p:nvPicPr>
        <p:blipFill>
          <a:blip r:embed="rId2"/>
          <a:srcRect l="25641" t="7021" r="25019" b="64706"/>
          <a:stretch>
            <a:fillRect/>
          </a:stretch>
        </p:blipFill>
        <p:spPr bwMode="auto">
          <a:xfrm>
            <a:off x="2863121" y="1259174"/>
            <a:ext cx="3582650" cy="4395116"/>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4" name="Picture 2"/>
          <p:cNvPicPr>
            <a:picLocks noChangeAspect="1" noChangeArrowheads="1"/>
          </p:cNvPicPr>
          <p:nvPr/>
        </p:nvPicPr>
        <p:blipFill>
          <a:blip r:embed="rId2"/>
          <a:srcRect t="39804" r="10588"/>
          <a:stretch>
            <a:fillRect/>
          </a:stretch>
        </p:blipFill>
        <p:spPr bwMode="auto">
          <a:xfrm>
            <a:off x="640080" y="0"/>
            <a:ext cx="10698480" cy="68580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54274" name="Picture 2"/>
          <p:cNvPicPr>
            <a:picLocks noChangeAspect="1" noChangeArrowheads="1"/>
          </p:cNvPicPr>
          <p:nvPr/>
        </p:nvPicPr>
        <p:blipFill>
          <a:blip r:embed="rId2"/>
          <a:srcRect r="339" b="45841"/>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latin typeface="Times New Roman" pitchFamily="18" charset="0"/>
                <a:cs typeface="Times New Roman" pitchFamily="18" charset="0"/>
              </a:rPr>
              <a:t>Scheme</a:t>
            </a:r>
            <a:r>
              <a:rPr lang="en-US" dirty="0" smtClean="0"/>
              <a:t> </a:t>
            </a:r>
            <a:r>
              <a:rPr lang="en-US" sz="3600" dirty="0" smtClean="0">
                <a:solidFill>
                  <a:srgbClr val="002060"/>
                </a:solidFill>
                <a:latin typeface="Times New Roman" pitchFamily="18" charset="0"/>
                <a:cs typeface="Times New Roman" pitchFamily="18" charset="0"/>
              </a:rPr>
              <a:t>3-1-2</a:t>
            </a:r>
            <a:br>
              <a:rPr lang="en-US" sz="3600" dirty="0" smtClean="0">
                <a:solidFill>
                  <a:srgbClr val="002060"/>
                </a:solidFill>
                <a:latin typeface="Times New Roman" pitchFamily="18" charset="0"/>
                <a:cs typeface="Times New Roman" pitchFamily="18" charset="0"/>
              </a:rPr>
            </a:br>
            <a:endParaRPr lang="en-US" sz="3600" dirty="0"/>
          </a:p>
        </p:txBody>
      </p:sp>
      <p:sp>
        <p:nvSpPr>
          <p:cNvPr id="4" name="Title 1"/>
          <p:cNvSpPr txBox="1">
            <a:spLocks/>
          </p:cNvSpPr>
          <p:nvPr/>
        </p:nvSpPr>
        <p:spPr>
          <a:xfrm>
            <a:off x="824204" y="1393372"/>
            <a:ext cx="6099109" cy="2290354"/>
          </a:xfrm>
          <a:prstGeom prst="rect">
            <a:avLst/>
          </a:prstGeom>
        </p:spPr>
        <p:txBody>
          <a:bodyPr vert="horz" anchor="b" anchorCtr="0">
            <a:normAutofit fontScale="7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3- Lectures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1- Tutorial</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2- Laboratory Work</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Total Credit:  5</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rgbClr val="002060"/>
              </a:solidFill>
              <a:effectLst/>
              <a:uLnTx/>
              <a:uFillTx/>
              <a:latin typeface="Times New Roman" pitchFamily="18" charset="0"/>
              <a:ea typeface="+mj-ea"/>
              <a:cs typeface="Times New Roman" pitchFamily="18" charset="0"/>
            </a:endParaRPr>
          </a:p>
        </p:txBody>
      </p:sp>
      <p:sp>
        <p:nvSpPr>
          <p:cNvPr id="5" name="Footer Placeholder 2"/>
          <p:cNvSpPr txBox="1">
            <a:spLocks/>
          </p:cNvSpPr>
          <p:nvPr/>
        </p:nvSpPr>
        <p:spPr>
          <a:xfrm>
            <a:off x="822874" y="6361614"/>
            <a:ext cx="9799092" cy="365760"/>
          </a:xfrm>
          <a:prstGeom prst="rect">
            <a:avLst/>
          </a:prstGeom>
        </p:spPr>
        <p:txBody>
          <a:bodyPr vert="horz"/>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2">
                    <a:lumMod val="75000"/>
                  </a:schemeClr>
                </a:solidFill>
                <a:effectLst/>
                <a:uLnTx/>
                <a:uFillTx/>
                <a:latin typeface="+mn-lt"/>
                <a:ea typeface="+mn-ea"/>
                <a:cs typeface="+mn-cs"/>
              </a:rPr>
              <a:t>Ms. Bhawna Kshirsagar , Assistant  Professor  (Physics Department)       			Medi-Caps University, Indore</a:t>
            </a:r>
            <a:endParaRPr kumimoji="0" lang="en-US" sz="1400" b="1"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55298" name="Picture 2"/>
          <p:cNvPicPr>
            <a:picLocks noChangeAspect="1" noChangeArrowheads="1"/>
          </p:cNvPicPr>
          <p:nvPr/>
        </p:nvPicPr>
        <p:blipFill>
          <a:blip r:embed="rId2"/>
          <a:srcRect t="53097" r="-2508"/>
          <a:stretch>
            <a:fillRect/>
          </a:stretch>
        </p:blipFill>
        <p:spPr bwMode="auto">
          <a:xfrm>
            <a:off x="0" y="0"/>
            <a:ext cx="13075920" cy="68580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599"/>
            <a:ext cx="10972800" cy="1384069"/>
          </a:xfrm>
        </p:spPr>
        <p:txBody>
          <a:bodyPr>
            <a:noAutofit/>
          </a:bodyPr>
          <a:lstStyle/>
          <a:p>
            <a:r>
              <a:rPr lang="en-US" dirty="0" smtClean="0">
                <a:latin typeface="Times New Roman" pitchFamily="18" charset="0"/>
                <a:cs typeface="Times New Roman" pitchFamily="18" charset="0"/>
              </a:rPr>
              <a:t>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t>Newton’s Ring Experiment</a:t>
            </a:r>
            <a:br>
              <a:rPr lang="en-US" dirty="0" smtClean="0"/>
            </a:br>
            <a:r>
              <a:rPr lang="en-US" dirty="0" smtClean="0">
                <a:solidFill>
                  <a:srgbClr val="FF0000"/>
                </a:solidFill>
              </a:rPr>
              <a:t>Interference by division of amplitude</a:t>
            </a:r>
            <a:br>
              <a:rPr lang="en-US" dirty="0" smtClean="0">
                <a:solidFill>
                  <a:srgbClr val="FF0000"/>
                </a:solidFill>
              </a:rPr>
            </a:br>
            <a:endParaRPr lang="en-US" dirty="0"/>
          </a:p>
        </p:txBody>
      </p:sp>
      <p:sp>
        <p:nvSpPr>
          <p:cNvPr id="4" name="Rectangle 3"/>
          <p:cNvSpPr/>
          <p:nvPr/>
        </p:nvSpPr>
        <p:spPr>
          <a:xfrm>
            <a:off x="622003" y="1225689"/>
            <a:ext cx="5097154" cy="5632311"/>
          </a:xfrm>
          <a:prstGeom prst="rect">
            <a:avLst/>
          </a:prstGeom>
        </p:spPr>
        <p:txBody>
          <a:bodyPr wrap="square">
            <a:spAutoFit/>
          </a:bodyPr>
          <a:lstStyle/>
          <a:p>
            <a:pPr lvl="0" algn="just" defTabSz="914400" eaLnBrk="0" fontAlgn="base" hangingPunct="0">
              <a:spcBef>
                <a:spcPct val="0"/>
              </a:spcBef>
              <a:spcAft>
                <a:spcPct val="0"/>
              </a:spcAft>
            </a:pPr>
            <a:r>
              <a:rPr lang="en-US" sz="2400" dirty="0" smtClean="0">
                <a:latin typeface="Times New Roman" pitchFamily="18" charset="0"/>
                <a:cs typeface="Times New Roman" pitchFamily="18" charset="0"/>
              </a:rPr>
              <a:t>	When a Plano-convex lens with its convex surface is placed on a plane glass sheet, an air film of gradually increasing thickness is formed between the lens and the sheet. The thickness of film at the point of contact is zero. If monochromatic light is allowed to fall normally on the lens, and the film is viewed in reflected light, alternate bright and dark concentric rings are seen around the point of contact. These rings were first discovered by Newton, that's why they are called </a:t>
            </a:r>
            <a:r>
              <a:rPr lang="en-US" sz="2400" b="1" dirty="0" smtClean="0">
                <a:latin typeface="Times New Roman" pitchFamily="18" charset="0"/>
                <a:cs typeface="Times New Roman" pitchFamily="18" charset="0"/>
              </a:rPr>
              <a:t>NEWTON'S RINGS </a:t>
            </a:r>
            <a:r>
              <a:rPr lang="en-US" sz="2400" dirty="0" smtClean="0">
                <a:latin typeface="Times New Roman" pitchFamily="18" charset="0"/>
                <a:cs typeface="Times New Roman" pitchFamily="18" charset="0"/>
              </a:rPr>
              <a:t>. </a:t>
            </a:r>
          </a:p>
          <a:p>
            <a:pPr lvl="0" algn="just" defTabSz="914400" eaLnBrk="0" fontAlgn="base" hangingPunct="0">
              <a:spcBef>
                <a:spcPct val="0"/>
              </a:spcBef>
              <a:spcAft>
                <a:spcPct val="0"/>
              </a:spcAft>
              <a:buFont typeface="Arial" pitchFamily="34" charset="0"/>
              <a:buChar char="•"/>
            </a:pPr>
            <a:r>
              <a:rPr lang="en-US" sz="2400" dirty="0" smtClean="0">
                <a:latin typeface="Times New Roman" pitchFamily="18" charset="0"/>
                <a:cs typeface="Times New Roman" pitchFamily="18" charset="0"/>
              </a:rPr>
              <a:t>	</a:t>
            </a:r>
          </a:p>
        </p:txBody>
      </p:sp>
      <p:sp>
        <p:nvSpPr>
          <p:cNvPr id="6"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pic>
        <p:nvPicPr>
          <p:cNvPr id="9" name="Picture 2"/>
          <p:cNvPicPr>
            <a:picLocks noChangeAspect="1" noChangeArrowheads="1"/>
          </p:cNvPicPr>
          <p:nvPr/>
        </p:nvPicPr>
        <p:blipFill>
          <a:blip r:embed="rId2"/>
          <a:srcRect/>
          <a:stretch>
            <a:fillRect/>
          </a:stretch>
        </p:blipFill>
        <p:spPr bwMode="auto">
          <a:xfrm>
            <a:off x="6051665" y="1296785"/>
            <a:ext cx="5552902" cy="4904509"/>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pic>
        <p:nvPicPr>
          <p:cNvPr id="7" name="Picture 2"/>
          <p:cNvPicPr>
            <a:picLocks noChangeAspect="1" noChangeArrowheads="1"/>
          </p:cNvPicPr>
          <p:nvPr/>
        </p:nvPicPr>
        <p:blipFill>
          <a:blip r:embed="rId2"/>
          <a:srcRect/>
          <a:stretch>
            <a:fillRect/>
          </a:stretch>
        </p:blipFill>
        <p:spPr bwMode="auto">
          <a:xfrm>
            <a:off x="1589116" y="1855123"/>
            <a:ext cx="3276600" cy="3505200"/>
          </a:xfrm>
          <a:prstGeom prst="rect">
            <a:avLst/>
          </a:prstGeom>
          <a:noFill/>
          <a:ln w="9525">
            <a:noFill/>
            <a:miter lim="800000"/>
            <a:headEnd/>
            <a:tailEnd/>
          </a:ln>
        </p:spPr>
      </p:pic>
      <p:pic>
        <p:nvPicPr>
          <p:cNvPr id="8" name="Picture 2" descr="C:\Users\Ashish Kshirsagar\Desktop\NR1.jpg"/>
          <p:cNvPicPr>
            <a:picLocks noChangeAspect="1" noChangeArrowheads="1"/>
          </p:cNvPicPr>
          <p:nvPr/>
        </p:nvPicPr>
        <p:blipFill>
          <a:blip r:embed="rId3" cstate="print"/>
          <a:srcRect/>
          <a:stretch>
            <a:fillRect/>
          </a:stretch>
        </p:blipFill>
        <p:spPr bwMode="auto">
          <a:xfrm>
            <a:off x="5867399" y="1961804"/>
            <a:ext cx="3409605" cy="2809701"/>
          </a:xfrm>
          <a:prstGeom prst="rect">
            <a:avLst/>
          </a:prstGeom>
          <a:solidFill>
            <a:schemeClr val="bg1"/>
          </a:solidFill>
          <a:ln>
            <a:solidFill>
              <a:schemeClr val="bg1"/>
            </a:solid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Explanation</a:t>
            </a:r>
            <a:endParaRPr lang="en-US" dirty="0"/>
          </a:p>
        </p:txBody>
      </p:sp>
      <p:sp>
        <p:nvSpPr>
          <p:cNvPr id="6"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sp>
        <p:nvSpPr>
          <p:cNvPr id="8" name="Content Placeholder 3"/>
          <p:cNvSpPr txBox="1">
            <a:spLocks/>
          </p:cNvSpPr>
          <p:nvPr/>
        </p:nvSpPr>
        <p:spPr>
          <a:xfrm>
            <a:off x="665017" y="1546167"/>
            <a:ext cx="10706793" cy="4455621"/>
          </a:xfrm>
          <a:prstGeom prst="rect">
            <a:avLst/>
          </a:prstGeom>
        </p:spPr>
        <p:txBody>
          <a:bodyPr>
            <a:normAutofit fontScale="85000" lnSpcReduction="10000"/>
          </a:bodyPr>
          <a:lstStyle/>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Newton's rings are formed due to interference between the light waves reflected from the top and bottom surfaces of the air film formed between the lens and glass sheet.  </a:t>
            </a:r>
          </a:p>
          <a:p>
            <a:pPr marL="274320" marR="0" lvl="0" indent="-274320"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An air film of varying thickness is formed between the lens and the glass sheet.</a:t>
            </a:r>
            <a:b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When a light ray is incident on the upper surface of the lens, it is reflected as well  as refracted.</a:t>
            </a:r>
            <a:b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When the refracted ray strikes the glass sheet, it undergo a phase change of 180</a:t>
            </a:r>
            <a:r>
              <a:rPr kumimoji="0" lang="en-US" sz="2900" b="0" i="0" u="none" strike="noStrike" kern="1200" cap="none" spc="0" normalizeH="0" baseline="30000" noProof="0" dirty="0" smtClean="0">
                <a:ln>
                  <a:noFill/>
                </a:ln>
                <a:solidFill>
                  <a:schemeClr val="tx1"/>
                </a:solidFill>
                <a:effectLst/>
                <a:uLnTx/>
                <a:uFillTx/>
                <a:latin typeface="Times New Roman" pitchFamily="18" charset="0"/>
                <a:ea typeface="+mn-ea"/>
                <a:cs typeface="Times New Roman" pitchFamily="18" charset="0"/>
              </a:rPr>
              <a:t>O </a:t>
            </a:r>
            <a: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on reflection.</a:t>
            </a:r>
            <a:b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Interference occurs between the two waves which interfere constructively if path difference between     them is </a:t>
            </a:r>
            <a:r>
              <a:rPr kumimoji="0" lang="en-US" sz="29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n</a:t>
            </a:r>
            <a:r>
              <a:rPr kumimoji="0" lang="el-GR" sz="29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λ</a:t>
            </a:r>
            <a: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and destructively if</a:t>
            </a:r>
            <a:r>
              <a:rPr kumimoji="0" lang="en-US" sz="29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path difference between them is</a:t>
            </a:r>
            <a:r>
              <a:rPr kumimoji="0" lang="en-US" sz="29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(2n+1) </a:t>
            </a:r>
            <a:r>
              <a:rPr kumimoji="0" lang="el-GR" sz="29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λ </a:t>
            </a:r>
            <a:r>
              <a:rPr kumimoji="0" lang="en-US" sz="29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a:t>
            </a:r>
            <a:r>
              <a:rPr kumimoji="0" lang="en-US" sz="29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producing alternate bright     and dark rings. </a:t>
            </a:r>
            <a:endParaRPr kumimoji="0" lang="en-US" sz="29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Applications</a:t>
            </a:r>
            <a:endParaRPr lang="en-US" dirty="0"/>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sp>
        <p:nvSpPr>
          <p:cNvPr id="4" name="Title 1"/>
          <p:cNvSpPr txBox="1">
            <a:spLocks/>
          </p:cNvSpPr>
          <p:nvPr/>
        </p:nvSpPr>
        <p:spPr>
          <a:xfrm>
            <a:off x="689956" y="1867592"/>
            <a:ext cx="8229600" cy="2205644"/>
          </a:xfrm>
          <a:prstGeom prst="rect">
            <a:avLst/>
          </a:prstGeom>
        </p:spPr>
        <p:txBody>
          <a:bodyPr vert="horz"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bg2">
                    <a:lumMod val="50000"/>
                  </a:schemeClr>
                </a:solidFill>
                <a:effectLst/>
                <a:uLnTx/>
                <a:uFillTx/>
                <a:latin typeface="Times New Roman" pitchFamily="18" charset="0"/>
                <a:ea typeface="+mj-ea"/>
                <a:cs typeface="Times New Roman" pitchFamily="18" charset="0"/>
              </a:rPr>
              <a:t/>
            </a:r>
            <a:br>
              <a:rPr kumimoji="0" lang="en-US" sz="2800" b="0" i="0" u="none" strike="noStrike" kern="1200" cap="none" spc="0" normalizeH="0" baseline="0" noProof="0" dirty="0" smtClean="0">
                <a:ln>
                  <a:noFill/>
                </a:ln>
                <a:solidFill>
                  <a:schemeClr val="bg2">
                    <a:lumMod val="50000"/>
                  </a:schemeClr>
                </a:solidFill>
                <a:effectLst/>
                <a:uLnTx/>
                <a:uFillTx/>
                <a:latin typeface="Times New Roman" pitchFamily="18" charset="0"/>
                <a:ea typeface="+mj-ea"/>
                <a:cs typeface="Times New Roman" pitchFamily="18" charset="0"/>
              </a:rPr>
            </a:br>
            <a:r>
              <a:rPr kumimoji="0" lang="en-US" sz="2800" b="0"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    1) 	Wavelength of light</a:t>
            </a:r>
            <a:br>
              <a:rPr kumimoji="0" lang="en-US" sz="2800" b="0"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br>
            <a:r>
              <a:rPr kumimoji="0" lang="en-US" sz="2800" b="0"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    2) 	R.I. of liquid</a:t>
            </a:r>
            <a:br>
              <a:rPr kumimoji="0" lang="en-US" sz="2800" b="0"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br>
            <a:r>
              <a:rPr kumimoji="0" lang="en-US" sz="2800" b="0" i="0" u="none" strike="noStrike" kern="1200" cap="none" spc="0" normalizeH="0" baseline="0" noProof="0" dirty="0" smtClean="0">
                <a:ln>
                  <a:noFill/>
                </a:ln>
                <a:solidFill>
                  <a:srgbClr val="FF0000"/>
                </a:solidFill>
                <a:effectLst/>
                <a:uLnTx/>
                <a:uFillTx/>
                <a:latin typeface="Times New Roman" pitchFamily="18" charset="0"/>
                <a:ea typeface="+mj-ea"/>
                <a:cs typeface="Times New Roman" pitchFamily="18" charset="0"/>
              </a:rPr>
              <a:t>    3) 	Surface quality of lens</a:t>
            </a:r>
            <a:r>
              <a:rPr kumimoji="0" lang="en-US" sz="2800" b="0" i="0" u="none" strike="noStrike" kern="1200" cap="none" spc="0" normalizeH="0" baseline="0" noProof="0" dirty="0" smtClean="0">
                <a:ln>
                  <a:noFill/>
                </a:ln>
                <a:solidFill>
                  <a:schemeClr val="bg2">
                    <a:lumMod val="50000"/>
                  </a:schemeClr>
                </a:solidFill>
                <a:effectLst/>
                <a:uLnTx/>
                <a:uFillTx/>
                <a:latin typeface="Times New Roman" pitchFamily="18" charset="0"/>
                <a:ea typeface="+mj-ea"/>
                <a:cs typeface="Times New Roman" pitchFamily="18" charset="0"/>
              </a:rPr>
              <a:t/>
            </a:r>
            <a:br>
              <a:rPr kumimoji="0" lang="en-US" sz="2800" b="0" i="0" u="none" strike="noStrike" kern="1200" cap="none" spc="0" normalizeH="0" baseline="0" noProof="0" dirty="0" smtClean="0">
                <a:ln>
                  <a:noFill/>
                </a:ln>
                <a:solidFill>
                  <a:schemeClr val="bg2">
                    <a:lumMod val="50000"/>
                  </a:schemeClr>
                </a:solidFill>
                <a:effectLst/>
                <a:uLnTx/>
                <a:uFillTx/>
                <a:latin typeface="Times New Roman" pitchFamily="18" charset="0"/>
                <a:ea typeface="+mj-ea"/>
                <a:cs typeface="Times New Roman" pitchFamily="18" charset="0"/>
              </a:rPr>
            </a:br>
            <a:r>
              <a:rPr kumimoji="0" lang="en-US" sz="2800" b="0" i="0" u="none" strike="noStrike" kern="1200" cap="none" spc="0" normalizeH="0" baseline="0" noProof="0" dirty="0" smtClean="0">
                <a:ln>
                  <a:noFill/>
                </a:ln>
                <a:solidFill>
                  <a:schemeClr val="bg2">
                    <a:lumMod val="50000"/>
                  </a:schemeClr>
                </a:solidFill>
                <a:effectLst/>
                <a:uLnTx/>
                <a:uFillTx/>
                <a:latin typeface="Times New Roman" pitchFamily="18" charset="0"/>
                <a:ea typeface="+mj-ea"/>
                <a:cs typeface="Times New Roman" pitchFamily="18" charset="0"/>
              </a:rPr>
              <a:t> </a:t>
            </a:r>
            <a:br>
              <a:rPr kumimoji="0" lang="en-US" sz="2800" b="0" i="0" u="none" strike="noStrike" kern="1200" cap="none" spc="0" normalizeH="0" baseline="0" noProof="0" dirty="0" smtClean="0">
                <a:ln>
                  <a:noFill/>
                </a:ln>
                <a:solidFill>
                  <a:schemeClr val="bg2">
                    <a:lumMod val="50000"/>
                  </a:schemeClr>
                </a:solidFill>
                <a:effectLst/>
                <a:uLnTx/>
                <a:uFillTx/>
                <a:latin typeface="Times New Roman" pitchFamily="18" charset="0"/>
                <a:ea typeface="+mj-ea"/>
                <a:cs typeface="Times New Roman" pitchFamily="18" charset="0"/>
              </a:rPr>
            </a:br>
            <a:endParaRPr kumimoji="0" lang="en-US" sz="2800" b="0" i="0" u="none" strike="noStrike" kern="1200" cap="none" spc="0" normalizeH="0" baseline="0" noProof="0" dirty="0">
              <a:ln>
                <a:noFill/>
              </a:ln>
              <a:solidFill>
                <a:schemeClr val="bg2">
                  <a:lumMod val="50000"/>
                </a:schemeClr>
              </a:solidFill>
              <a:effectLst/>
              <a:uLnTx/>
              <a:uFillTx/>
              <a:latin typeface="Times New Roman" pitchFamily="18" charset="0"/>
              <a:ea typeface="+mj-ea"/>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p>
        </p:txBody>
      </p:sp>
      <p:sp>
        <p:nvSpPr>
          <p:cNvPr id="7" name="Rectangle 6"/>
          <p:cNvSpPr/>
          <p:nvPr/>
        </p:nvSpPr>
        <p:spPr>
          <a:xfrm>
            <a:off x="904025" y="587630"/>
            <a:ext cx="10217055" cy="584775"/>
          </a:xfrm>
          <a:prstGeom prst="rect">
            <a:avLst/>
          </a:prstGeom>
        </p:spPr>
        <p:txBody>
          <a:bodyPr wrap="square">
            <a:spAutoFit/>
          </a:bodyPr>
          <a:lstStyle/>
          <a:p>
            <a:r>
              <a:rPr lang="en-US" sz="3200" b="1" dirty="0" smtClean="0">
                <a:solidFill>
                  <a:schemeClr val="bg2">
                    <a:lumMod val="50000"/>
                  </a:schemeClr>
                </a:solidFill>
                <a:latin typeface="Times New Roman" pitchFamily="18" charset="0"/>
                <a:cs typeface="Times New Roman" pitchFamily="18" charset="0"/>
              </a:rPr>
              <a:t>THEORY</a:t>
            </a:r>
            <a:endParaRPr lang="en-US" sz="3200" dirty="0">
              <a:solidFill>
                <a:schemeClr val="bg2">
                  <a:lumMod val="50000"/>
                </a:schemeClr>
              </a:solidFill>
            </a:endParaRPr>
          </a:p>
        </p:txBody>
      </p:sp>
      <p:sp>
        <p:nvSpPr>
          <p:cNvPr id="9"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sp>
        <p:nvSpPr>
          <p:cNvPr id="10" name="Title 1"/>
          <p:cNvSpPr txBox="1">
            <a:spLocks/>
          </p:cNvSpPr>
          <p:nvPr/>
        </p:nvSpPr>
        <p:spPr>
          <a:xfrm>
            <a:off x="515389" y="1795549"/>
            <a:ext cx="7714209" cy="4023360"/>
          </a:xfrm>
          <a:prstGeom prst="rect">
            <a:avLst/>
          </a:prstGeom>
        </p:spPr>
        <p:txBody>
          <a:bodyPr vert="horz"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err="1" smtClean="0">
                <a:ln>
                  <a:noFill/>
                </a:ln>
                <a:effectLst/>
                <a:uLnTx/>
                <a:uFillTx/>
                <a:latin typeface="Times New Roman" pitchFamily="18" charset="0"/>
                <a:ea typeface="+mj-ea"/>
                <a:cs typeface="Times New Roman" pitchFamily="18" charset="0"/>
              </a:rPr>
              <a:t>P.d</a:t>
            </a: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.=2</a:t>
            </a:r>
            <a:r>
              <a:rPr kumimoji="0" lang="el-GR" sz="2800" b="0" i="0" u="none" strike="noStrike" kern="1200" cap="none" spc="0" normalizeH="0" baseline="0" noProof="0" dirty="0" smtClean="0">
                <a:ln>
                  <a:noFill/>
                </a:ln>
                <a:effectLst/>
                <a:uLnTx/>
                <a:uFillTx/>
                <a:latin typeface="Times New Roman" pitchFamily="18" charset="0"/>
                <a:ea typeface="+mj-ea"/>
                <a:cs typeface="Times New Roman" pitchFamily="18" charset="0"/>
              </a:rPr>
              <a:t>μ</a:t>
            </a: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t </a:t>
            </a:r>
            <a:r>
              <a:rPr kumimoji="0" lang="en-US" sz="2800" b="0" i="0" u="none" strike="noStrike" kern="1200" cap="none" spc="0" normalizeH="0" baseline="0" noProof="0" dirty="0" err="1" smtClean="0">
                <a:ln>
                  <a:noFill/>
                </a:ln>
                <a:effectLst/>
                <a:uLnTx/>
                <a:uFillTx/>
                <a:latin typeface="Times New Roman" pitchFamily="18" charset="0"/>
                <a:ea typeface="+mj-ea"/>
                <a:cs typeface="Times New Roman" pitchFamily="18" charset="0"/>
              </a:rPr>
              <a:t>cos</a:t>
            </a: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 r +</a:t>
            </a:r>
            <a:r>
              <a:rPr kumimoji="0" lang="el-GR" sz="2800" b="1" i="0" u="none" strike="noStrike" kern="1200" cap="none" spc="0" normalizeH="0" baseline="0" noProof="0" dirty="0" smtClean="0">
                <a:ln>
                  <a:noFill/>
                </a:ln>
                <a:effectLst/>
                <a:uLnTx/>
                <a:uFillTx/>
                <a:latin typeface="Times New Roman" pitchFamily="18" charset="0"/>
                <a:ea typeface="+mj-ea"/>
                <a:cs typeface="Times New Roman" pitchFamily="18" charset="0"/>
              </a:rPr>
              <a:t>λ</a:t>
            </a:r>
            <a:r>
              <a:rPr kumimoji="0" lang="en-US" sz="2800" b="1" i="0" u="none" strike="noStrike" kern="1200" cap="none" spc="0" normalizeH="0" baseline="0" noProof="0" dirty="0" smtClean="0">
                <a:ln>
                  <a:noFill/>
                </a:ln>
                <a:effectLst/>
                <a:uLnTx/>
                <a:uFillTx/>
                <a:latin typeface="Times New Roman" pitchFamily="18" charset="0"/>
                <a:ea typeface="+mj-ea"/>
                <a:cs typeface="Times New Roman" pitchFamily="18" charset="0"/>
              </a:rPr>
              <a:t>/2</a:t>
            </a: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
            </a:r>
            <a:b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br>
            <a:r>
              <a:rPr kumimoji="0" lang="el-GR" sz="2800" b="0" i="0" u="none" strike="noStrike" kern="1200" cap="none" spc="0" normalizeH="0" baseline="0" noProof="0" dirty="0" smtClean="0">
                <a:ln>
                  <a:noFill/>
                </a:ln>
                <a:effectLst/>
                <a:uLnTx/>
                <a:uFillTx/>
                <a:latin typeface="Times New Roman" pitchFamily="18" charset="0"/>
                <a:ea typeface="+mj-ea"/>
                <a:cs typeface="Times New Roman" pitchFamily="18" charset="0"/>
              </a:rPr>
              <a:t> μ</a:t>
            </a: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 = R. I. of  film(air)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 t =Thickness of film ,</a:t>
            </a:r>
            <a:b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b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 r =Inclination of the ray      </a:t>
            </a:r>
            <a:b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br>
            <a:r>
              <a:rPr kumimoji="0" lang="el-GR" sz="2800" b="1" i="0" u="none" strike="noStrike" kern="1200" cap="none" spc="0" normalizeH="0" baseline="0" noProof="0" dirty="0" smtClean="0">
                <a:ln>
                  <a:noFill/>
                </a:ln>
                <a:effectLst/>
                <a:uLnTx/>
                <a:uFillTx/>
                <a:latin typeface="Times New Roman" pitchFamily="18" charset="0"/>
                <a:ea typeface="+mj-ea"/>
                <a:cs typeface="Times New Roman" pitchFamily="18" charset="0"/>
              </a:rPr>
              <a:t> λ</a:t>
            </a:r>
            <a:r>
              <a:rPr kumimoji="0" lang="en-US" sz="2800" b="1" i="0" u="none" strike="noStrike" kern="1200" cap="none" spc="0" normalizeH="0" baseline="0" noProof="0" dirty="0" smtClean="0">
                <a:ln>
                  <a:noFill/>
                </a:ln>
                <a:effectLst/>
                <a:uLnTx/>
                <a:uFillTx/>
                <a:latin typeface="Times New Roman" pitchFamily="18" charset="0"/>
                <a:ea typeface="+mj-ea"/>
                <a:cs typeface="Times New Roman" pitchFamily="18" charset="0"/>
              </a:rPr>
              <a:t>/2 =</a:t>
            </a: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Phase change of </a:t>
            </a:r>
            <a:r>
              <a:rPr kumimoji="0" lang="el-GR" sz="2800" b="0" i="0" u="none" strike="noStrike" kern="1200" cap="none" spc="0" normalizeH="0" baseline="0" noProof="0" dirty="0" smtClean="0">
                <a:ln>
                  <a:noFill/>
                </a:ln>
                <a:effectLst/>
                <a:uLnTx/>
                <a:uFillTx/>
                <a:latin typeface="Times New Roman" pitchFamily="18" charset="0"/>
                <a:ea typeface="+mj-ea"/>
                <a:cs typeface="Times New Roman" pitchFamily="18" charset="0"/>
              </a:rPr>
              <a:t> π</a:t>
            </a: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 at the lower surface of air film</a:t>
            </a:r>
            <a:b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b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In our case</a:t>
            </a:r>
            <a:b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b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μ=1 and r=0</a:t>
            </a:r>
            <a:b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b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Hence</a:t>
            </a:r>
            <a:b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br>
            <a:r>
              <a:rPr kumimoji="0" lang="en-US" sz="2800" b="0" i="0" u="none" strike="noStrike" kern="1200" cap="none" spc="0" normalizeH="0" baseline="0" noProof="0" dirty="0" err="1" smtClean="0">
                <a:ln>
                  <a:noFill/>
                </a:ln>
                <a:effectLst/>
                <a:uLnTx/>
                <a:uFillTx/>
                <a:latin typeface="Times New Roman" pitchFamily="18" charset="0"/>
                <a:ea typeface="+mj-ea"/>
                <a:cs typeface="Times New Roman" pitchFamily="18" charset="0"/>
              </a:rPr>
              <a:t>P.d</a:t>
            </a: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 2t +</a:t>
            </a:r>
            <a:r>
              <a:rPr kumimoji="0" lang="el-GR" sz="2800" b="0" i="0" u="none" strike="noStrike" kern="1200" cap="none" spc="0" normalizeH="0" baseline="0" noProof="0" dirty="0" smtClean="0">
                <a:ln>
                  <a:noFill/>
                </a:ln>
                <a:effectLst/>
                <a:uLnTx/>
                <a:uFillTx/>
                <a:latin typeface="Times New Roman" pitchFamily="18" charset="0"/>
                <a:ea typeface="+mj-ea"/>
                <a:cs typeface="Times New Roman" pitchFamily="18" charset="0"/>
              </a:rPr>
              <a:t>λ</a:t>
            </a: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/2 </a:t>
            </a:r>
            <a:r>
              <a:rPr kumimoji="0" lang="en-US" sz="2800" b="1" i="0" u="none" strike="noStrike" kern="1200" cap="none" spc="0" normalizeH="0" baseline="0" noProof="0" dirty="0" smtClean="0">
                <a:ln>
                  <a:noFill/>
                </a:ln>
                <a:effectLst/>
                <a:uLnTx/>
                <a:uFillTx/>
                <a:latin typeface="Times New Roman" pitchFamily="18" charset="0"/>
                <a:ea typeface="+mj-ea"/>
                <a:cs typeface="Times New Roman" pitchFamily="18" charset="0"/>
              </a:rPr>
              <a:t>…………………..(1)</a:t>
            </a:r>
            <a:endParaRPr kumimoji="0" lang="en-US" sz="2800" b="0" i="0" u="none" strike="noStrike" kern="1200" cap="none" spc="0" normalizeH="0" baseline="0" noProof="0" dirty="0">
              <a:ln>
                <a:noFill/>
              </a:ln>
              <a:effectLst/>
              <a:uLnTx/>
              <a:uFillTx/>
              <a:latin typeface="Times New Roman" pitchFamily="18" charset="0"/>
              <a:ea typeface="+mj-ea"/>
              <a:cs typeface="Times New Roman" pitchFamily="18" charset="0"/>
            </a:endParaRPr>
          </a:p>
        </p:txBody>
      </p:sp>
      <p:pic>
        <p:nvPicPr>
          <p:cNvPr id="11" name="Content Placeholder 2"/>
          <p:cNvPicPr>
            <a:picLocks noChangeAspect="1" noChangeArrowheads="1"/>
          </p:cNvPicPr>
          <p:nvPr/>
        </p:nvPicPr>
        <p:blipFill>
          <a:blip r:embed="rId2"/>
          <a:srcRect/>
          <a:stretch>
            <a:fillRect/>
          </a:stretch>
        </p:blipFill>
        <p:spPr bwMode="auto">
          <a:xfrm>
            <a:off x="7946967" y="1781694"/>
            <a:ext cx="3000824" cy="164782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Theory </a:t>
            </a:r>
            <a:r>
              <a:rPr lang="en-US" dirty="0" err="1" smtClean="0">
                <a:latin typeface="Times New Roman" pitchFamily="18" charset="0"/>
                <a:cs typeface="Times New Roman" pitchFamily="18" charset="0"/>
              </a:rPr>
              <a:t>contd</a:t>
            </a:r>
            <a:r>
              <a:rPr lang="en-US" dirty="0" smtClean="0">
                <a:latin typeface="Times New Roman" pitchFamily="18" charset="0"/>
                <a:cs typeface="Times New Roman" pitchFamily="18" charset="0"/>
              </a:rPr>
              <a:t>……………..</a:t>
            </a:r>
            <a:endParaRPr lang="en-US" dirty="0"/>
          </a:p>
        </p:txBody>
      </p:sp>
      <p:sp>
        <p:nvSpPr>
          <p:cNvPr id="7"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pic>
        <p:nvPicPr>
          <p:cNvPr id="8" name="Picture 2"/>
          <p:cNvPicPr>
            <a:picLocks noChangeAspect="1" noChangeArrowheads="1"/>
          </p:cNvPicPr>
          <p:nvPr/>
        </p:nvPicPr>
        <p:blipFill>
          <a:blip r:embed="rId2"/>
          <a:srcRect/>
          <a:stretch>
            <a:fillRect/>
          </a:stretch>
        </p:blipFill>
        <p:spPr bwMode="auto">
          <a:xfrm>
            <a:off x="551409" y="1195649"/>
            <a:ext cx="4635731" cy="2179319"/>
          </a:xfrm>
          <a:prstGeom prst="rect">
            <a:avLst/>
          </a:prstGeom>
          <a:noFill/>
          <a:ln w="9525">
            <a:noFill/>
            <a:miter lim="800000"/>
            <a:headEnd/>
            <a:tailEnd/>
          </a:ln>
          <a:effectLst/>
        </p:spPr>
      </p:pic>
      <p:sp>
        <p:nvSpPr>
          <p:cNvPr id="9" name="Content Placeholder 2"/>
          <p:cNvSpPr txBox="1">
            <a:spLocks/>
          </p:cNvSpPr>
          <p:nvPr/>
        </p:nvSpPr>
        <p:spPr>
          <a:xfrm>
            <a:off x="5486400" y="1147155"/>
            <a:ext cx="4272742" cy="2360816"/>
          </a:xfrm>
          <a:prstGeom prst="rect">
            <a:avLst/>
          </a:prstGeom>
          <a:noFill/>
          <a:ln>
            <a:solidFill>
              <a:schemeClr val="tx1"/>
            </a:solidFill>
          </a:ln>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(1</a:t>
            </a:r>
            <a:r>
              <a:rPr lang="en-US" sz="1600" dirty="0" smtClean="0">
                <a:latin typeface="Times New Roman" pitchFamily="18" charset="0"/>
                <a:cs typeface="Times New Roman" pitchFamily="18" charset="0"/>
              </a:rPr>
              <a:t>)</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sz="1600" b="1" i="0" u="none" strike="noStrike" kern="1200" cap="none" spc="0" normalizeH="0" baseline="0" noProof="0" dirty="0" smtClean="0">
                <a:ln>
                  <a:noFill/>
                </a:ln>
                <a:solidFill>
                  <a:schemeClr val="accent4">
                    <a:lumMod val="50000"/>
                  </a:schemeClr>
                </a:solidFill>
                <a:effectLst/>
                <a:uLnTx/>
                <a:uFillTx/>
                <a:latin typeface="Times New Roman" pitchFamily="18" charset="0"/>
                <a:ea typeface="+mn-ea"/>
                <a:cs typeface="Times New Roman" pitchFamily="18" charset="0"/>
              </a:rPr>
              <a:t>Condition for Dark  Ring</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For Minimum Intensity : </a:t>
            </a:r>
            <a:r>
              <a:rPr kumimoji="0" lang="en-US" sz="16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P.d</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.=(2n+1)</a:t>
            </a:r>
            <a:r>
              <a:rPr kumimoji="0" lang="el-GR"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λ</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 </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Also,   </a:t>
            </a:r>
            <a:r>
              <a:rPr kumimoji="0" lang="en-US" sz="16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P.d</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 2t +</a:t>
            </a:r>
            <a:r>
              <a:rPr kumimoji="0" lang="el-GR"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λ</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     (from 1)</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2t +</a:t>
            </a:r>
            <a:r>
              <a:rPr kumimoji="0" lang="el-GR"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λ</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 =(2n+1)</a:t>
            </a:r>
            <a:r>
              <a:rPr kumimoji="0" lang="el-GR"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λ</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 </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Or </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2t= n</a:t>
            </a:r>
            <a:r>
              <a:rPr kumimoji="0" lang="el-GR"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λ</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a:t>
            </a:r>
            <a:r>
              <a:rPr kumimoji="0" lang="el-GR"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p>
          <a:p>
            <a:pPr marL="342900" marR="0" lvl="0" indent="-342900" algn="l" defTabSz="914400" rtl="0" eaLnBrk="1" fontAlgn="auto" latinLnBrk="0" hangingPunct="1">
              <a:lnSpc>
                <a:spcPct val="100000"/>
              </a:lnSpc>
              <a:spcBef>
                <a:spcPct val="20000"/>
              </a:spcBef>
              <a:spcAft>
                <a:spcPts val="0"/>
              </a:spcAft>
              <a:buClrTx/>
              <a:buSzTx/>
              <a:tabLst/>
              <a:defRPr/>
            </a:pPr>
            <a:r>
              <a:rPr lang="en-US" sz="1600" dirty="0" smtClean="0">
                <a:latin typeface="Times New Roman" pitchFamily="18" charset="0"/>
                <a:cs typeface="Times New Roman" pitchFamily="18" charset="0"/>
              </a:rPr>
              <a:t>            </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where</a:t>
            </a:r>
            <a:r>
              <a:rPr kumimoji="0" lang="en-US" sz="1600" b="0" i="0" u="none" strike="noStrike" kern="1200" cap="none" spc="0" normalizeH="0" noProof="0" dirty="0" smtClean="0">
                <a:ln>
                  <a:noFill/>
                </a:ln>
                <a:solidFill>
                  <a:schemeClr val="tx1"/>
                </a:solidFill>
                <a:effectLst/>
                <a:uLnTx/>
                <a:uFillTx/>
                <a:latin typeface="Times New Roman" pitchFamily="18" charset="0"/>
                <a:ea typeface="+mn-ea"/>
                <a:cs typeface="Times New Roman" pitchFamily="18" charset="0"/>
              </a:rPr>
              <a:t>   </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n=1,2,3,…….</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Rectangle 9"/>
          <p:cNvSpPr/>
          <p:nvPr/>
        </p:nvSpPr>
        <p:spPr>
          <a:xfrm>
            <a:off x="404553" y="3665604"/>
            <a:ext cx="4450080" cy="923330"/>
          </a:xfrm>
          <a:prstGeom prst="rect">
            <a:avLst/>
          </a:prstGeom>
        </p:spPr>
        <p:txBody>
          <a:bodyPr wrap="square">
            <a:spAutoFit/>
          </a:bodyPr>
          <a:lstStyle/>
          <a:p>
            <a:pPr marL="342900" indent="-342900" defTabSz="914400">
              <a:spcBef>
                <a:spcPct val="20000"/>
              </a:spcBef>
              <a:defRPr/>
            </a:pPr>
            <a:r>
              <a:rPr lang="en-US" b="1" dirty="0" smtClean="0">
                <a:solidFill>
                  <a:srgbClr val="002060"/>
                </a:solidFill>
                <a:latin typeface="Times New Roman" pitchFamily="18" charset="0"/>
                <a:cs typeface="Times New Roman" pitchFamily="18" charset="0"/>
              </a:rPr>
              <a:t>At point of contact</a:t>
            </a:r>
            <a:br>
              <a:rPr lang="en-US" b="1" dirty="0" smtClean="0">
                <a:solidFill>
                  <a:srgbClr val="002060"/>
                </a:solidFill>
                <a:latin typeface="Times New Roman" pitchFamily="18" charset="0"/>
                <a:cs typeface="Times New Roman" pitchFamily="18" charset="0"/>
              </a:rPr>
            </a:br>
            <a:r>
              <a:rPr lang="en-US" b="1" dirty="0" err="1" smtClean="0">
                <a:latin typeface="Times New Roman" pitchFamily="18" charset="0"/>
                <a:cs typeface="Times New Roman" pitchFamily="18" charset="0"/>
              </a:rPr>
              <a:t>P.d</a:t>
            </a:r>
            <a:r>
              <a:rPr lang="en-US" b="1" dirty="0" smtClean="0">
                <a:latin typeface="Times New Roman" pitchFamily="18" charset="0"/>
                <a:cs typeface="Times New Roman" pitchFamily="18" charset="0"/>
              </a:rPr>
              <a:t>.= </a:t>
            </a:r>
            <a:r>
              <a:rPr lang="el-GR" dirty="0" smtClean="0">
                <a:latin typeface="Times New Roman" pitchFamily="18" charset="0"/>
                <a:cs typeface="Times New Roman" pitchFamily="18" charset="0"/>
              </a:rPr>
              <a:t>λ</a:t>
            </a:r>
            <a:r>
              <a:rPr lang="en-US" dirty="0" smtClean="0">
                <a:latin typeface="Times New Roman" pitchFamily="18" charset="0"/>
                <a:cs typeface="Times New Roman" pitchFamily="18" charset="0"/>
              </a:rPr>
              <a:t>/2   (condition for minima)</a:t>
            </a:r>
            <a:br>
              <a:rPr lang="en-US" dirty="0" smtClean="0">
                <a:latin typeface="Times New Roman" pitchFamily="18" charset="0"/>
                <a:cs typeface="Times New Roman" pitchFamily="18" charset="0"/>
              </a:rPr>
            </a:br>
            <a:r>
              <a:rPr lang="en-US" dirty="0" smtClean="0">
                <a:solidFill>
                  <a:srgbClr val="C00000"/>
                </a:solidFill>
                <a:latin typeface="Times New Roman" pitchFamily="18" charset="0"/>
                <a:cs typeface="Times New Roman" pitchFamily="18" charset="0"/>
              </a:rPr>
              <a:t>So, the center of Newton’s Ring is dark</a:t>
            </a:r>
          </a:p>
        </p:txBody>
      </p:sp>
      <p:sp>
        <p:nvSpPr>
          <p:cNvPr id="11" name="Content Placeholder 3"/>
          <p:cNvSpPr txBox="1">
            <a:spLocks/>
          </p:cNvSpPr>
          <p:nvPr/>
        </p:nvSpPr>
        <p:spPr>
          <a:xfrm>
            <a:off x="5486400" y="3524596"/>
            <a:ext cx="4272742" cy="2560320"/>
          </a:xfrm>
          <a:prstGeom prst="rect">
            <a:avLst/>
          </a:prstGeom>
          <a:ln>
            <a:solidFill>
              <a:schemeClr val="tx1"/>
            </a:solidFill>
          </a:ln>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1600" b="1" dirty="0" smtClean="0">
                <a:solidFill>
                  <a:schemeClr val="accent4">
                    <a:lumMod val="50000"/>
                  </a:schemeClr>
                </a:solidFill>
                <a:latin typeface="Times New Roman" pitchFamily="18" charset="0"/>
                <a:cs typeface="Times New Roman" pitchFamily="18" charset="0"/>
              </a:rPr>
              <a:t>(2)	</a:t>
            </a:r>
            <a:r>
              <a:rPr kumimoji="0" lang="en-US" sz="1600" b="1" i="0" u="none" strike="noStrike" kern="1200" cap="none" spc="0" normalizeH="0" baseline="0" noProof="0" dirty="0" smtClean="0">
                <a:ln>
                  <a:noFill/>
                </a:ln>
                <a:solidFill>
                  <a:schemeClr val="accent4">
                    <a:lumMod val="50000"/>
                  </a:schemeClr>
                </a:solidFill>
                <a:effectLst/>
                <a:uLnTx/>
                <a:uFillTx/>
                <a:latin typeface="Times New Roman" pitchFamily="18" charset="0"/>
                <a:ea typeface="+mn-ea"/>
                <a:cs typeface="Times New Roman" pitchFamily="18" charset="0"/>
              </a:rPr>
              <a:t>Condition for Bright  Ring:</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For Maximum Intensity :</a:t>
            </a:r>
            <a:r>
              <a:rPr kumimoji="0" lang="en-US" sz="16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P.d</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.=n</a:t>
            </a:r>
            <a:r>
              <a:rPr kumimoji="0" lang="el-GR"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λ</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Also,   </a:t>
            </a:r>
            <a:r>
              <a:rPr kumimoji="0" lang="en-US" sz="1600" b="0" i="0" u="none" strike="noStrike" kern="1200" cap="none" spc="0" normalizeH="0" baseline="0" noProof="0" dirty="0" err="1" smtClean="0">
                <a:ln>
                  <a:noFill/>
                </a:ln>
                <a:solidFill>
                  <a:schemeClr val="tx1"/>
                </a:solidFill>
                <a:effectLst/>
                <a:uLnTx/>
                <a:uFillTx/>
                <a:latin typeface="Times New Roman" pitchFamily="18" charset="0"/>
                <a:ea typeface="+mn-ea"/>
                <a:cs typeface="Times New Roman" pitchFamily="18" charset="0"/>
              </a:rPr>
              <a:t>P.d</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2t +</a:t>
            </a:r>
            <a:r>
              <a:rPr kumimoji="0" lang="el-GR"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λ</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     (from 1)</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2t +</a:t>
            </a:r>
            <a:r>
              <a:rPr kumimoji="0" lang="el-GR"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λ</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 = n</a:t>
            </a:r>
            <a:r>
              <a:rPr kumimoji="0" lang="el-GR"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λ </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Or </a:t>
            </a:r>
            <a:b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2t=(2n-1)</a:t>
            </a:r>
            <a:r>
              <a:rPr kumimoji="0" lang="el-GR"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λ</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 …………………..(3)    </a:t>
            </a:r>
          </a:p>
          <a:p>
            <a:pPr marL="342900" marR="0" lvl="0" indent="-342900" algn="l" defTabSz="914400" rtl="0" eaLnBrk="1" fontAlgn="auto" latinLnBrk="0" hangingPunct="1">
              <a:lnSpc>
                <a:spcPct val="100000"/>
              </a:lnSpc>
              <a:spcBef>
                <a:spcPct val="20000"/>
              </a:spcBef>
              <a:spcAft>
                <a:spcPts val="0"/>
              </a:spcAft>
              <a:buClrTx/>
              <a:buSzTx/>
              <a:tabLst/>
              <a:defRPr/>
            </a:pPr>
            <a:r>
              <a:rPr lang="en-US" sz="1600" dirty="0" smtClean="0">
                <a:latin typeface="Times New Roman" pitchFamily="18" charset="0"/>
                <a:cs typeface="Times New Roman" pitchFamily="18" charset="0"/>
              </a:rPr>
              <a:t>       </a:t>
            </a:r>
            <a:r>
              <a:rPr kumimoji="0" lang="en-US" sz="1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where     n=1,2,3,…….</a:t>
            </a:r>
            <a:endParaRPr kumimoji="0" lang="en-US" sz="16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Diameter of Rings</a:t>
            </a:r>
            <a:endParaRPr lang="en-US" dirty="0"/>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4" name="Picture 12"/>
          <p:cNvPicPr>
            <a:picLocks noChangeAspect="1" noChangeArrowheads="1"/>
          </p:cNvPicPr>
          <p:nvPr/>
        </p:nvPicPr>
        <p:blipFill>
          <a:blip r:embed="rId2"/>
          <a:srcRect/>
          <a:stretch>
            <a:fillRect/>
          </a:stretch>
        </p:blipFill>
        <p:spPr bwMode="auto">
          <a:xfrm>
            <a:off x="616526" y="2078014"/>
            <a:ext cx="3539838" cy="2976124"/>
          </a:xfrm>
          <a:prstGeom prst="rect">
            <a:avLst/>
          </a:prstGeom>
          <a:noFill/>
          <a:ln w="9525">
            <a:noFill/>
            <a:miter lim="800000"/>
            <a:headEnd/>
            <a:tailEnd/>
          </a:ln>
          <a:effectLst/>
        </p:spPr>
      </p:pic>
      <p:sp>
        <p:nvSpPr>
          <p:cNvPr id="5" name="Content Placeholder 2"/>
          <p:cNvSpPr txBox="1">
            <a:spLocks/>
          </p:cNvSpPr>
          <p:nvPr/>
        </p:nvSpPr>
        <p:spPr>
          <a:xfrm>
            <a:off x="4754879" y="1579419"/>
            <a:ext cx="4488873" cy="3349712"/>
          </a:xfrm>
          <a:prstGeom prst="rect">
            <a:avLst/>
          </a:prstGeom>
        </p:spPr>
        <p:txBody>
          <a:bodyPr>
            <a:norm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From      BAO</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lang="en-US" sz="2800" dirty="0" smtClean="0">
                <a:latin typeface="Times New Roman" pitchFamily="18" charset="0"/>
                <a:cs typeface="Times New Roman" pitchFamily="18" charset="0"/>
              </a:rPr>
              <a:t>	</a:t>
            </a: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R</a:t>
            </a:r>
            <a:r>
              <a:rPr kumimoji="0" lang="en-US" sz="2800" b="0" i="0" u="none" strike="noStrike" kern="1200" cap="none" spc="0" normalizeH="0" baseline="30000" noProof="0" dirty="0" smtClean="0">
                <a:ln>
                  <a:noFill/>
                </a:ln>
                <a:solidFill>
                  <a:schemeClr val="tx1"/>
                </a:solidFill>
                <a:effectLst/>
                <a:uLnTx/>
                <a:uFillTx/>
                <a:latin typeface="Times New Roman" pitchFamily="18" charset="0"/>
                <a:ea typeface="+mn-ea"/>
                <a:cs typeface="Times New Roman" pitchFamily="18" charset="0"/>
              </a:rPr>
              <a:t>2</a:t>
            </a: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 (R-t)</a:t>
            </a:r>
            <a:r>
              <a:rPr kumimoji="0" lang="en-US" sz="2800" b="0" i="0" u="none" strike="noStrike" kern="1200" cap="none" spc="0" normalizeH="0" baseline="30000" noProof="0" dirty="0" smtClean="0">
                <a:ln>
                  <a:noFill/>
                </a:ln>
                <a:solidFill>
                  <a:schemeClr val="tx1"/>
                </a:solidFill>
                <a:effectLst/>
                <a:uLnTx/>
                <a:uFillTx/>
                <a:latin typeface="Times New Roman" pitchFamily="18" charset="0"/>
                <a:ea typeface="+mn-ea"/>
                <a:cs typeface="Times New Roman" pitchFamily="18" charset="0"/>
              </a:rPr>
              <a:t>2</a:t>
            </a: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+r</a:t>
            </a:r>
            <a:r>
              <a:rPr kumimoji="0" lang="en-US" sz="2800" b="0" i="0" u="none" strike="noStrike" kern="1200" cap="none" spc="0" normalizeH="0" baseline="30000" noProof="0" dirty="0" smtClean="0">
                <a:ln>
                  <a:noFill/>
                </a:ln>
                <a:solidFill>
                  <a:schemeClr val="tx1"/>
                </a:solidFill>
                <a:effectLst/>
                <a:uLnTx/>
                <a:uFillTx/>
                <a:latin typeface="Times New Roman" pitchFamily="18" charset="0"/>
                <a:ea typeface="+mn-ea"/>
                <a:cs typeface="Times New Roman" pitchFamily="18" charset="0"/>
              </a:rPr>
              <a:t>2</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Or    </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r</a:t>
            </a:r>
            <a:r>
              <a:rPr kumimoji="0" lang="en-US" sz="2800" b="0" i="0" u="none" strike="noStrike" kern="1200" cap="none" spc="0" normalizeH="0" baseline="30000" noProof="0" dirty="0" smtClean="0">
                <a:ln>
                  <a:noFill/>
                </a:ln>
                <a:solidFill>
                  <a:schemeClr val="tx1"/>
                </a:solidFill>
                <a:effectLst/>
                <a:uLnTx/>
                <a:uFillTx/>
                <a:latin typeface="Times New Roman" pitchFamily="18" charset="0"/>
                <a:ea typeface="+mn-ea"/>
                <a:cs typeface="Times New Roman" pitchFamily="18" charset="0"/>
              </a:rPr>
              <a:t>2</a:t>
            </a: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 2Rt- t</a:t>
            </a:r>
            <a:r>
              <a:rPr kumimoji="0" lang="en-US" sz="2800" b="0" i="0" u="none" strike="noStrike" kern="1200" cap="none" spc="0" normalizeH="0" baseline="30000" noProof="0" dirty="0" smtClean="0">
                <a:ln>
                  <a:noFill/>
                </a:ln>
                <a:solidFill>
                  <a:schemeClr val="tx1"/>
                </a:solidFill>
                <a:effectLst/>
                <a:uLnTx/>
                <a:uFillTx/>
                <a:latin typeface="Times New Roman" pitchFamily="18" charset="0"/>
                <a:ea typeface="+mn-ea"/>
                <a:cs typeface="Times New Roman" pitchFamily="18" charset="0"/>
              </a:rPr>
              <a:t>2</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Or   </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2t= r</a:t>
            </a:r>
            <a:r>
              <a:rPr kumimoji="0" lang="en-US" sz="2800" b="0" i="0" u="none" strike="noStrike" kern="1200" cap="none" spc="0" normalizeH="0" baseline="30000" noProof="0" dirty="0" smtClean="0">
                <a:ln>
                  <a:noFill/>
                </a:ln>
                <a:solidFill>
                  <a:schemeClr val="tx1"/>
                </a:solidFill>
                <a:effectLst/>
                <a:uLnTx/>
                <a:uFillTx/>
                <a:latin typeface="Times New Roman" pitchFamily="18" charset="0"/>
                <a:ea typeface="+mn-ea"/>
                <a:cs typeface="Times New Roman" pitchFamily="18" charset="0"/>
              </a:rPr>
              <a:t>2</a:t>
            </a: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/R      ………(4) </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Isosceles Triangle 7"/>
          <p:cNvSpPr/>
          <p:nvPr/>
        </p:nvSpPr>
        <p:spPr>
          <a:xfrm>
            <a:off x="6051666" y="1784465"/>
            <a:ext cx="152400" cy="15240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solidFill>
                <a:schemeClr val="tx1"/>
              </a:solidFill>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Diameter of Rings </a:t>
            </a:r>
            <a:r>
              <a:rPr lang="en-US" dirty="0" err="1" smtClean="0"/>
              <a:t>contd</a:t>
            </a:r>
            <a:r>
              <a:rPr lang="en-US" dirty="0" smtClean="0"/>
              <a:t>…..</a:t>
            </a:r>
            <a:endParaRPr lang="en-US" dirty="0"/>
          </a:p>
        </p:txBody>
      </p:sp>
      <p:sp>
        <p:nvSpPr>
          <p:cNvPr id="7"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sp>
        <p:nvSpPr>
          <p:cNvPr id="8" name="Content Placeholder 3"/>
          <p:cNvSpPr txBox="1">
            <a:spLocks/>
          </p:cNvSpPr>
          <p:nvPr/>
        </p:nvSpPr>
        <p:spPr>
          <a:xfrm>
            <a:off x="997527" y="1263535"/>
            <a:ext cx="4921135" cy="5120640"/>
          </a:xfrm>
          <a:prstGeom prst="rect">
            <a:avLst/>
          </a:prstGeom>
        </p:spPr>
        <p:txBody>
          <a:bodyPr>
            <a:no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Diameter of Bright Ring</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r</a:t>
            </a:r>
            <a:r>
              <a:rPr kumimoji="0" lang="en-US" sz="2400" b="0" i="0" u="none" strike="noStrike" kern="1200" cap="none" spc="0" normalizeH="0" baseline="30000" noProof="0" dirty="0" smtClean="0">
                <a:ln>
                  <a:noFill/>
                </a:ln>
                <a:solidFill>
                  <a:schemeClr val="tx1"/>
                </a:solidFill>
                <a:effectLst/>
                <a:uLnTx/>
                <a:uFillTx/>
                <a:latin typeface="Times New Roman" pitchFamily="18" charset="0"/>
                <a:ea typeface="+mn-ea"/>
                <a:cs typeface="Times New Roman" pitchFamily="18" charset="0"/>
              </a:rPr>
              <a:t>2</a:t>
            </a: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/R =(2n-1)</a:t>
            </a:r>
            <a:r>
              <a:rPr kumimoji="0" lang="el-GR"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λ</a:t>
            </a: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/2 </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Or </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endPar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endPar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endPar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lang="en-US" sz="2400" dirty="0" smtClean="0">
                <a:latin typeface="Times New Roman" pitchFamily="18" charset="0"/>
                <a:cs typeface="Times New Roman" pitchFamily="18" charset="0"/>
              </a:rPr>
              <a:t>	</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endPar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lang="en-US" sz="2400" dirty="0" smtClean="0">
                <a:latin typeface="Times New Roman" pitchFamily="18" charset="0"/>
                <a:cs typeface="Times New Roman" pitchFamily="18" charset="0"/>
              </a:rPr>
              <a:t>	</a:t>
            </a: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The diameter of bright rings are proportional to the square root of odd natural nos.   </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endPar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endParaRPr kumimoji="0" 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endPar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US" sz="24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r>
            <a:br>
              <a:rPr kumimoji="0" lang="en-US" sz="2400" b="1"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br>
            <a:endParaRPr kumimoji="0" lang="en-US" sz="2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graphicFrame>
        <p:nvGraphicFramePr>
          <p:cNvPr id="1026" name="Object 2"/>
          <p:cNvGraphicFramePr>
            <a:graphicFrameLocks noChangeAspect="1"/>
          </p:cNvGraphicFramePr>
          <p:nvPr/>
        </p:nvGraphicFramePr>
        <p:xfrm>
          <a:off x="1566950" y="2431472"/>
          <a:ext cx="3736570" cy="1641764"/>
        </p:xfrm>
        <a:graphic>
          <a:graphicData uri="http://schemas.openxmlformats.org/presentationml/2006/ole">
            <p:oleObj spid="_x0000_s1026" name="Equation" r:id="rId3" imgW="1815840" imgH="977760" progId="Equation.3">
              <p:embed/>
            </p:oleObj>
          </a:graphicData>
        </a:graphic>
      </p:graphicFrame>
      <p:graphicFrame>
        <p:nvGraphicFramePr>
          <p:cNvPr id="1027" name="Object 3"/>
          <p:cNvGraphicFramePr>
            <a:graphicFrameLocks noChangeAspect="1"/>
          </p:cNvGraphicFramePr>
          <p:nvPr/>
        </p:nvGraphicFramePr>
        <p:xfrm>
          <a:off x="7265324" y="2511829"/>
          <a:ext cx="3039687" cy="1079269"/>
        </p:xfrm>
        <a:graphic>
          <a:graphicData uri="http://schemas.openxmlformats.org/presentationml/2006/ole">
            <p:oleObj spid="_x0000_s1027" name="Equation" r:id="rId4" imgW="1028520" imgH="507960" progId="Equation.3">
              <p:embed/>
            </p:oleObj>
          </a:graphicData>
        </a:graphic>
      </p:graphicFrame>
      <p:sp>
        <p:nvSpPr>
          <p:cNvPr id="10" name="Rectangle 9"/>
          <p:cNvSpPr/>
          <p:nvPr/>
        </p:nvSpPr>
        <p:spPr>
          <a:xfrm>
            <a:off x="6622473" y="4785005"/>
            <a:ext cx="5164973" cy="1200329"/>
          </a:xfrm>
          <a:prstGeom prst="rect">
            <a:avLst/>
          </a:prstGeom>
        </p:spPr>
        <p:txBody>
          <a:bodyPr wrap="square">
            <a:spAutoFit/>
          </a:bodyPr>
          <a:lstStyle/>
          <a:p>
            <a:pPr algn="just"/>
            <a:r>
              <a:rPr lang="en-US" sz="2400" dirty="0" smtClean="0">
                <a:latin typeface="Times New Roman" pitchFamily="18" charset="0"/>
                <a:cs typeface="Times New Roman" pitchFamily="18" charset="0"/>
              </a:rPr>
              <a:t>The diameter of bright rings are proportional to the square root of odd natural nos. </a:t>
            </a:r>
            <a:endParaRPr lang="en-US" sz="2400" dirty="0"/>
          </a:p>
        </p:txBody>
      </p:sp>
      <p:sp>
        <p:nvSpPr>
          <p:cNvPr id="11" name="Rectangle 10"/>
          <p:cNvSpPr/>
          <p:nvPr/>
        </p:nvSpPr>
        <p:spPr>
          <a:xfrm>
            <a:off x="7605321" y="1382282"/>
            <a:ext cx="3566983" cy="907941"/>
          </a:xfrm>
          <a:prstGeom prst="rect">
            <a:avLst/>
          </a:prstGeom>
        </p:spPr>
        <p:txBody>
          <a:bodyPr wrap="square">
            <a:spAutoFit/>
          </a:bodyPr>
          <a:lstStyle/>
          <a:p>
            <a:pPr marL="274320" lvl="0" indent="-274320" defTabSz="914400">
              <a:spcBef>
                <a:spcPts val="600"/>
              </a:spcBef>
              <a:buClr>
                <a:schemeClr val="accent1"/>
              </a:buClr>
              <a:buSzPct val="76000"/>
              <a:buFont typeface="Wingdings 3"/>
              <a:buChar char=""/>
              <a:defRPr/>
            </a:pPr>
            <a:r>
              <a:rPr lang="en-US" sz="2400" b="1" dirty="0" smtClean="0">
                <a:latin typeface="Times New Roman" pitchFamily="18" charset="0"/>
                <a:cs typeface="Times New Roman" pitchFamily="18" charset="0"/>
              </a:rPr>
              <a:t>Diameter of Dark Ring</a:t>
            </a:r>
          </a:p>
          <a:p>
            <a:pPr marL="274320" lvl="0" indent="-274320" defTabSz="914400">
              <a:spcBef>
                <a:spcPts val="600"/>
              </a:spcBef>
              <a:buClr>
                <a:schemeClr val="accent1"/>
              </a:buClr>
              <a:buSzPct val="76000"/>
              <a:defRPr/>
            </a:pPr>
            <a:r>
              <a:rPr lang="en-US" sz="2400" dirty="0" smtClean="0">
                <a:latin typeface="Times New Roman" pitchFamily="18" charset="0"/>
                <a:cs typeface="Times New Roman" pitchFamily="18" charset="0"/>
              </a:rPr>
              <a:t>      r</a:t>
            </a:r>
            <a:r>
              <a:rPr lang="en-US" sz="2400" baseline="30000" dirty="0" smtClean="0">
                <a:latin typeface="Times New Roman" pitchFamily="18" charset="0"/>
                <a:cs typeface="Times New Roman" pitchFamily="18" charset="0"/>
              </a:rPr>
              <a:t>2</a:t>
            </a:r>
            <a:r>
              <a:rPr lang="en-US" sz="2400" dirty="0" smtClean="0">
                <a:latin typeface="Times New Roman" pitchFamily="18" charset="0"/>
                <a:cs typeface="Times New Roman" pitchFamily="18" charset="0"/>
              </a:rPr>
              <a:t> /R =n</a:t>
            </a:r>
            <a:r>
              <a:rPr lang="el-GR" sz="2400" dirty="0" smtClean="0">
                <a:latin typeface="Times New Roman" pitchFamily="18" charset="0"/>
                <a:cs typeface="Times New Roman" pitchFamily="18" charset="0"/>
              </a:rPr>
              <a:t> λ</a:t>
            </a:r>
            <a:endParaRPr lang="en-US" sz="24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sp>
        <p:nvSpPr>
          <p:cNvPr id="5" name="Title 4"/>
          <p:cNvSpPr>
            <a:spLocks noGrp="1"/>
          </p:cNvSpPr>
          <p:nvPr>
            <p:ph type="title"/>
          </p:nvPr>
        </p:nvSpPr>
        <p:spPr/>
        <p:txBody>
          <a:bodyPr/>
          <a:lstStyle/>
          <a:p>
            <a:r>
              <a:rPr lang="en-US" dirty="0" smtClean="0"/>
              <a:t>Wavelength of light</a:t>
            </a:r>
            <a:endParaRPr lang="en-US" dirty="0"/>
          </a:p>
        </p:txBody>
      </p:sp>
      <p:graphicFrame>
        <p:nvGraphicFramePr>
          <p:cNvPr id="2051" name="Object 3"/>
          <p:cNvGraphicFramePr>
            <a:graphicFrameLocks noChangeAspect="1"/>
          </p:cNvGraphicFramePr>
          <p:nvPr/>
        </p:nvGraphicFramePr>
        <p:xfrm>
          <a:off x="685800" y="1679171"/>
          <a:ext cx="4584470" cy="4239491"/>
        </p:xfrm>
        <a:graphic>
          <a:graphicData uri="http://schemas.openxmlformats.org/presentationml/2006/ole">
            <p:oleObj spid="_x0000_s2051" name="Equation" r:id="rId3" imgW="1587240" imgH="2476440" progId="Equation.3">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EN3BS05		Engineering Physics 	3-1-2</a:t>
            </a:r>
            <a:endParaRPr lang="en-US" dirty="0"/>
          </a:p>
        </p:txBody>
      </p:sp>
      <p:sp>
        <p:nvSpPr>
          <p:cNvPr id="4" name="Rectangle 3"/>
          <p:cNvSpPr txBox="1">
            <a:spLocks noChangeArrowheads="1"/>
          </p:cNvSpPr>
          <p:nvPr/>
        </p:nvSpPr>
        <p:spPr>
          <a:xfrm>
            <a:off x="653143" y="1259115"/>
            <a:ext cx="10215282" cy="5213350"/>
          </a:xfrm>
          <a:prstGeom prst="rect">
            <a:avLst/>
          </a:prstGeom>
        </p:spPr>
        <p:txBody>
          <a:bodyPr>
            <a:normAutofit/>
          </a:bodyPr>
          <a:lstStyle/>
          <a:p>
            <a:pPr marL="0" marR="0" lvl="0" indent="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Text Books</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Text Book of Optics by S. </a:t>
            </a:r>
            <a:r>
              <a:rPr kumimoji="0" lang="en-IN" sz="24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Chand</a:t>
            </a: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Publication</a:t>
            </a:r>
            <a:endPar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Gour</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and Gupta , Engineering Physics, </a:t>
            </a:r>
            <a:r>
              <a:rPr kumimoji="0" lang="en-IN" sz="2400" b="0" i="0" u="none" strike="noStrike" kern="1200" cap="none" spc="0" normalizeH="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Dhanpat</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2400" b="0" i="0" u="none" strike="noStrike" kern="1200" cap="none" spc="0" normalizeH="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Rai</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Publication</a:t>
            </a:r>
            <a:endPar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S.</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L. Gupta, Engineering Physics</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lang="en-IN" sz="2400" baseline="0" dirty="0" smtClean="0">
                <a:latin typeface="Times New Roman" panose="02020603050405020304" pitchFamily="18" charset="0"/>
                <a:cs typeface="Times New Roman" panose="02020603050405020304" pitchFamily="18" charset="0"/>
              </a:rPr>
              <a:t>Text Book of Engineering</a:t>
            </a:r>
            <a:r>
              <a:rPr lang="en-IN" sz="2400" dirty="0" smtClean="0">
                <a:latin typeface="Times New Roman" panose="02020603050405020304" pitchFamily="18" charset="0"/>
                <a:cs typeface="Times New Roman" panose="02020603050405020304" pitchFamily="18" charset="0"/>
              </a:rPr>
              <a:t> Physics by M.N. </a:t>
            </a:r>
            <a:r>
              <a:rPr lang="en-IN" sz="2400" dirty="0" err="1" smtClean="0">
                <a:latin typeface="Times New Roman" panose="02020603050405020304" pitchFamily="18" charset="0"/>
                <a:cs typeface="Times New Roman" panose="02020603050405020304" pitchFamily="18" charset="0"/>
              </a:rPr>
              <a:t>Avadhanulu</a:t>
            </a:r>
            <a:r>
              <a:rPr lang="en-IN" sz="2400" dirty="0" smtClean="0">
                <a:latin typeface="Times New Roman" panose="02020603050405020304" pitchFamily="18" charset="0"/>
                <a:cs typeface="Times New Roman" panose="02020603050405020304" pitchFamily="18" charset="0"/>
              </a:rPr>
              <a:t> and P.G. Kshirsagar (Acoustics, Superconductivity)</a:t>
            </a:r>
            <a:endPar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Reference Books</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Dr. M. N. </a:t>
            </a:r>
            <a:r>
              <a:rPr kumimoji="0" lang="en-IN" sz="24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Avadhanulu</a:t>
            </a: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Dr. </a:t>
            </a:r>
            <a:r>
              <a:rPr lang="en-IN" sz="2400" dirty="0" smtClean="0">
                <a:latin typeface="Times New Roman" panose="02020603050405020304" pitchFamily="18" charset="0"/>
                <a:cs typeface="Times New Roman" panose="02020603050405020304" pitchFamily="18" charset="0"/>
              </a:rPr>
              <a:t>R. S. </a:t>
            </a:r>
            <a:r>
              <a:rPr lang="en-IN" sz="2400" dirty="0" err="1" smtClean="0">
                <a:latin typeface="Times New Roman" panose="02020603050405020304" pitchFamily="18" charset="0"/>
                <a:cs typeface="Times New Roman" panose="02020603050405020304" pitchFamily="18" charset="0"/>
              </a:rPr>
              <a:t>Hemne</a:t>
            </a:r>
            <a:r>
              <a:rPr lang="en-IN" sz="2400" dirty="0" smtClean="0">
                <a:latin typeface="Times New Roman" panose="02020603050405020304" pitchFamily="18" charset="0"/>
                <a:cs typeface="Times New Roman" panose="02020603050405020304" pitchFamily="18" charset="0"/>
              </a:rPr>
              <a:t>, An Introduction to Laser- Theory and Applications. S. </a:t>
            </a:r>
            <a:r>
              <a:rPr lang="en-IN" sz="2400" dirty="0" err="1" smtClean="0">
                <a:latin typeface="Times New Roman" panose="02020603050405020304" pitchFamily="18" charset="0"/>
                <a:cs typeface="Times New Roman" panose="02020603050405020304" pitchFamily="18" charset="0"/>
              </a:rPr>
              <a:t>Chand</a:t>
            </a:r>
            <a:r>
              <a:rPr lang="en-IN" sz="2400" dirty="0" smtClean="0">
                <a:latin typeface="Times New Roman" panose="02020603050405020304" pitchFamily="18" charset="0"/>
                <a:cs typeface="Times New Roman" panose="02020603050405020304" pitchFamily="18" charset="0"/>
              </a:rPr>
              <a:t> Publications </a:t>
            </a:r>
            <a:endPar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US"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Web Resources</a:t>
            </a:r>
          </a:p>
          <a:p>
            <a:pPr marL="457200" marR="0" lvl="0" indent="-457200" algn="just" defTabSz="914400" rtl="0" eaLnBrk="1" fontAlgn="auto" latinLnBrk="0" hangingPunct="1">
              <a:lnSpc>
                <a:spcPct val="100000"/>
              </a:lnSpc>
              <a:spcBef>
                <a:spcPts val="600"/>
              </a:spcBef>
              <a:spcAft>
                <a:spcPts val="0"/>
              </a:spcAft>
              <a:buClr>
                <a:schemeClr val="accent1"/>
              </a:buClr>
              <a:buSzPct val="76000"/>
              <a:buFont typeface="Wingdings 3"/>
              <a:buAutoNum type="arabicPeriod"/>
              <a:tabLst/>
              <a:defRPr/>
            </a:pPr>
            <a:r>
              <a:rPr kumimoji="0" lang="en-US" sz="240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hlinkClick r:id="rId2"/>
              </a:rPr>
              <a:t>http://phet.colarado.edu/en/simulations</a:t>
            </a:r>
            <a:r>
              <a:rPr kumimoji="0" lang="en-US" sz="240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457200" marR="0" lvl="0" indent="-457200" algn="just" defTabSz="914400" rtl="0" eaLnBrk="1" fontAlgn="auto" latinLnBrk="0" hangingPunct="1">
              <a:lnSpc>
                <a:spcPct val="100000"/>
              </a:lnSpc>
              <a:spcBef>
                <a:spcPts val="600"/>
              </a:spcBef>
              <a:spcAft>
                <a:spcPts val="0"/>
              </a:spcAft>
              <a:buClr>
                <a:schemeClr val="accent1"/>
              </a:buClr>
              <a:buSzPct val="76000"/>
              <a:buFont typeface="Wingdings 3"/>
              <a:buAutoNum type="arabicPeriod"/>
              <a:tabLst/>
              <a:defRPr/>
            </a:pPr>
            <a:r>
              <a:rPr kumimoji="0" lang="en-US" sz="240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http://nptel.ac.in/courses/122103011/39.</a:t>
            </a:r>
            <a:endParaRPr kumimoji="0" lang="en-US" sz="240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5" name="Footer Placeholder 2"/>
          <p:cNvSpPr txBox="1">
            <a:spLocks/>
          </p:cNvSpPr>
          <p:nvPr/>
        </p:nvSpPr>
        <p:spPr>
          <a:xfrm>
            <a:off x="793845" y="6363610"/>
            <a:ext cx="9799092" cy="365760"/>
          </a:xfrm>
          <a:prstGeom prst="rect">
            <a:avLst/>
          </a:prstGeom>
        </p:spPr>
        <p:txBody>
          <a:bodyPr vert="horz"/>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2">
                    <a:lumMod val="75000"/>
                  </a:schemeClr>
                </a:solidFill>
                <a:effectLst/>
                <a:uLnTx/>
                <a:uFillTx/>
                <a:latin typeface="+mn-lt"/>
                <a:ea typeface="+mn-ea"/>
                <a:cs typeface="+mn-cs"/>
              </a:rPr>
              <a:t>Ms. Bhawna Kshirsagar , Assistant  Professor  (Physics Department)       					Medi-Caps University, Indore</a:t>
            </a:r>
            <a:endParaRPr kumimoji="0" lang="en-US" sz="14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AutoShape 2" descr="High Pressure Sodium Lamp Hps Orange Light Stock Photo - Download Image Now  - iSto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7044" name="AutoShape 4" descr="High Pressure Sodium Lamp Hps Orange Light Stock Photo - Download Image Now  - iSto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7046" name="AutoShape 6" descr="High Pressure Sodium Lamp Hps Orange Light Stock Photo - Download Image Now  - iSto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7048" name="AutoShape 8" descr="High Pressure Sodium Lamp Hps Orange Light Stock Photo - Download Image Now  - iSto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7050" name="AutoShape 10" descr="High Pressure Sodium Lamp Hps Orange Light Stock Photo - Download Image Now  - iSto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7052" name="AutoShape 12" descr="High Pressure Sodium Lamp Hps Orange Light Stock Photo - Download Image Now  - iSto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4818" name="AutoShape 2" descr="https://media.istockphoto.com/photos/high-pressure-sodium-lamp-hps-orange-light-picture-id104654475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4820" name="AutoShape 4" descr="https://media.istockphoto.com/photos/high-pressure-sodium-lamp-hps-orange-light-picture-id104654475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graphicFrame>
        <p:nvGraphicFramePr>
          <p:cNvPr id="3074" name="Object 2"/>
          <p:cNvGraphicFramePr>
            <a:graphicFrameLocks noChangeAspect="1"/>
          </p:cNvGraphicFramePr>
          <p:nvPr/>
        </p:nvGraphicFramePr>
        <p:xfrm>
          <a:off x="3563390" y="1716579"/>
          <a:ext cx="3419302" cy="1325879"/>
        </p:xfrm>
        <a:graphic>
          <a:graphicData uri="http://schemas.openxmlformats.org/presentationml/2006/ole">
            <p:oleObj spid="_x0000_s3074" name="Equation" r:id="rId3" imgW="1473120" imgH="660240" progId="Equation.3">
              <p:embed/>
            </p:oleObj>
          </a:graphicData>
        </a:graphic>
      </p:graphicFrame>
      <p:sp>
        <p:nvSpPr>
          <p:cNvPr id="15" name="Title 14"/>
          <p:cNvSpPr>
            <a:spLocks noGrp="1"/>
          </p:cNvSpPr>
          <p:nvPr>
            <p:ph type="title"/>
          </p:nvPr>
        </p:nvSpPr>
        <p:spPr/>
        <p:txBody>
          <a:bodyPr/>
          <a:lstStyle/>
          <a:p>
            <a:r>
              <a:rPr lang="en-US" dirty="0" smtClean="0"/>
              <a:t>R.I. of Liquid</a:t>
            </a:r>
            <a:endParaRPr lang="en-US" dirty="0"/>
          </a:p>
        </p:txBody>
      </p:sp>
      <p:sp>
        <p:nvSpPr>
          <p:cNvPr id="18" name="Rectangle 17"/>
          <p:cNvSpPr/>
          <p:nvPr/>
        </p:nvSpPr>
        <p:spPr>
          <a:xfrm>
            <a:off x="847898" y="3338590"/>
            <a:ext cx="10474037" cy="954107"/>
          </a:xfrm>
          <a:prstGeom prst="rect">
            <a:avLst/>
          </a:prstGeom>
        </p:spPr>
        <p:txBody>
          <a:bodyPr wrap="square">
            <a:spAutoFit/>
          </a:bodyPr>
          <a:lstStyle/>
          <a:p>
            <a:pPr algn="just"/>
            <a:r>
              <a:rPr lang="en-US" sz="2800" dirty="0" smtClean="0">
                <a:latin typeface="Times New Roman" pitchFamily="18" charset="0"/>
                <a:cs typeface="Times New Roman" pitchFamily="18" charset="0"/>
              </a:rPr>
              <a:t>When liquid is introduced between lens and plate ,the diameter of ring decreases i.e. the rings are contracted</a:t>
            </a:r>
            <a:endParaRPr lang="en-US" sz="2800"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NEWTON’S RING WITH WHITE LIGHT</a:t>
            </a:r>
            <a:endParaRPr lang="en-US" dirty="0"/>
          </a:p>
        </p:txBody>
      </p:sp>
      <p:sp>
        <p:nvSpPr>
          <p:cNvPr id="6" name="Footer Placeholder 5"/>
          <p:cNvSpPr>
            <a:spLocks noGrp="1"/>
          </p:cNvSpPr>
          <p:nvPr>
            <p:ph type="ftr" sz="quarter" idx="3"/>
          </p:nvPr>
        </p:nvSpPr>
        <p:spPr>
          <a:xfrm>
            <a:off x="678873" y="6356350"/>
            <a:ext cx="9725891" cy="365760"/>
          </a:xfrm>
        </p:spPr>
        <p:txBody>
          <a:bodyPr/>
          <a:lstStyle/>
          <a:p>
            <a:pPr algn="l"/>
            <a:r>
              <a:rPr lang="en-IN" dirty="0" smtClean="0">
                <a:solidFill>
                  <a:srgbClr val="0070C0"/>
                </a:solidFill>
              </a:rPr>
              <a:t>Ms Bhawna Kshirsagar 				</a:t>
            </a:r>
            <a:r>
              <a:rPr lang="en-US" dirty="0" smtClean="0">
                <a:solidFill>
                  <a:srgbClr val="0070C0"/>
                </a:solidFill>
              </a:rPr>
              <a:t>			                                            </a:t>
            </a:r>
            <a:r>
              <a:rPr lang="en-US" dirty="0">
                <a:solidFill>
                  <a:srgbClr val="0070C0"/>
                </a:solidFill>
              </a:rPr>
              <a:t>Medi-Caps University, Indore</a:t>
            </a:r>
          </a:p>
        </p:txBody>
      </p:sp>
      <p:pic>
        <p:nvPicPr>
          <p:cNvPr id="10" name="Picture 2" descr="C:\Users\Ashish Kshirsagar\Desktop\NR2.jpg"/>
          <p:cNvPicPr>
            <a:picLocks noChangeAspect="1" noChangeArrowheads="1"/>
          </p:cNvPicPr>
          <p:nvPr/>
        </p:nvPicPr>
        <p:blipFill>
          <a:blip r:embed="rId2"/>
          <a:srcRect/>
          <a:stretch>
            <a:fillRect/>
          </a:stretch>
        </p:blipFill>
        <p:spPr bwMode="auto">
          <a:xfrm>
            <a:off x="3200400" y="2209800"/>
            <a:ext cx="2895600" cy="2466975"/>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90114" name="Picture 2"/>
          <p:cNvPicPr>
            <a:picLocks noChangeAspect="1" noChangeArrowheads="1"/>
          </p:cNvPicPr>
          <p:nvPr/>
        </p:nvPicPr>
        <p:blipFill>
          <a:blip r:embed="rId2"/>
          <a:srcRect/>
          <a:stretch>
            <a:fillRect/>
          </a:stretch>
        </p:blipFill>
        <p:spPr bwMode="auto">
          <a:xfrm>
            <a:off x="1085850" y="0"/>
            <a:ext cx="97536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91138" name="Picture 2"/>
          <p:cNvPicPr>
            <a:picLocks noChangeAspect="1" noChangeArrowheads="1"/>
          </p:cNvPicPr>
          <p:nvPr/>
        </p:nvPicPr>
        <p:blipFill>
          <a:blip r:embed="rId2"/>
          <a:srcRect t="10469" r="1041" b="24531"/>
          <a:stretch>
            <a:fillRect/>
          </a:stretch>
        </p:blipFill>
        <p:spPr bwMode="auto">
          <a:xfrm>
            <a:off x="1219200" y="0"/>
            <a:ext cx="9048750" cy="6858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214085"/>
            <a:ext cx="10972800" cy="914400"/>
          </a:xfrm>
        </p:spPr>
        <p:txBody>
          <a:bodyPr>
            <a:normAutofit fontScale="90000"/>
          </a:bodyPr>
          <a:lstStyle/>
          <a:p>
            <a:pPr algn="ct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sz="3100" b="1" dirty="0" smtClean="0">
                <a:solidFill>
                  <a:schemeClr val="tx1"/>
                </a:solidFill>
                <a:latin typeface="Times New Roman" pitchFamily="18" charset="0"/>
                <a:cs typeface="Times New Roman" pitchFamily="18" charset="0"/>
              </a:rPr>
              <a:t>Unit 2:</a:t>
            </a:r>
            <a:br>
              <a:rPr lang="en-US" sz="3100" b="1" dirty="0" smtClean="0">
                <a:solidFill>
                  <a:schemeClr val="tx1"/>
                </a:solidFill>
                <a:latin typeface="Times New Roman" pitchFamily="18" charset="0"/>
                <a:cs typeface="Times New Roman" pitchFamily="18" charset="0"/>
              </a:rPr>
            </a:br>
            <a:r>
              <a:rPr lang="en-US" sz="3100" b="1" dirty="0" smtClean="0">
                <a:solidFill>
                  <a:schemeClr val="tx1"/>
                </a:solidFill>
                <a:latin typeface="Times New Roman" pitchFamily="18" charset="0"/>
                <a:cs typeface="Times New Roman" pitchFamily="18" charset="0"/>
              </a:rPr>
              <a:t>Wave Optics </a:t>
            </a:r>
            <a:endParaRPr lang="en-US" sz="3100" b="1" dirty="0">
              <a:solidFill>
                <a:schemeClr val="tx1"/>
              </a:solidFill>
              <a:latin typeface="Times New Roman" pitchFamily="18" charset="0"/>
              <a:cs typeface="Times New Roman" pitchFamily="18" charset="0"/>
            </a:endParaRPr>
          </a:p>
        </p:txBody>
      </p:sp>
      <p:sp>
        <p:nvSpPr>
          <p:cNvPr id="6" name="Rectangle 4"/>
          <p:cNvSpPr>
            <a:spLocks noChangeArrowheads="1"/>
          </p:cNvSpPr>
          <p:nvPr/>
        </p:nvSpPr>
        <p:spPr bwMode="auto">
          <a:xfrm>
            <a:off x="735411" y="1550864"/>
            <a:ext cx="9329244" cy="954107"/>
          </a:xfrm>
          <a:prstGeom prst="rect">
            <a:avLst/>
          </a:prstGeom>
          <a:noFill/>
          <a:ln w="9525">
            <a:noFill/>
            <a:miter lim="800000"/>
            <a:headEnd/>
            <a:tailEnd/>
          </a:ln>
        </p:spPr>
        <p:txBody>
          <a:bodyPr wrap="square">
            <a:spAutoFit/>
          </a:bodyPr>
          <a:lstStyle/>
          <a:p>
            <a:pPr marL="514350" indent="-514350">
              <a:buAutoNum type="arabicPeriod"/>
            </a:pPr>
            <a:r>
              <a:rPr lang="en-IN" sz="2800" dirty="0" smtClean="0">
                <a:latin typeface="Times New Roman" pitchFamily="18" charset="0"/>
                <a:cs typeface="Times New Roman" pitchFamily="18" charset="0"/>
              </a:rPr>
              <a:t>Interference of Light</a:t>
            </a:r>
          </a:p>
          <a:p>
            <a:pPr marL="514350" indent="-514350">
              <a:buAutoNum type="arabicPeriod"/>
            </a:pPr>
            <a:r>
              <a:rPr lang="en-IN" sz="2800" dirty="0" smtClean="0">
                <a:latin typeface="Times New Roman" pitchFamily="18" charset="0"/>
                <a:cs typeface="Times New Roman" pitchFamily="18" charset="0"/>
              </a:rPr>
              <a:t>Diffraction of Light </a:t>
            </a:r>
            <a:endParaRPr lang="en-IN" sz="2800" dirty="0">
              <a:latin typeface="Times New Roman" pitchFamily="18" charset="0"/>
              <a:cs typeface="Times New Roman" pitchFamily="18" charset="0"/>
            </a:endParaRPr>
          </a:p>
        </p:txBody>
      </p:sp>
      <p:sp>
        <p:nvSpPr>
          <p:cNvPr id="7" name="Footer Placeholder 2"/>
          <p:cNvSpPr>
            <a:spLocks noGrp="1"/>
          </p:cNvSpPr>
          <p:nvPr>
            <p:ph type="ftr" sz="quarter" idx="3"/>
          </p:nvPr>
        </p:nvSpPr>
        <p:spPr>
          <a:xfrm>
            <a:off x="641445" y="6356350"/>
            <a:ext cx="9799092" cy="365760"/>
          </a:xfrm>
        </p:spPr>
        <p:txBody>
          <a:bodyPr/>
          <a:lstStyle/>
          <a:p>
            <a:pPr algn="l"/>
            <a:r>
              <a:rPr lang="en-US" dirty="0" smtClean="0"/>
              <a:t>Ms. Bhawna Kshirsagar , Assistant  Professor  (Physics Department)       					Medi-Caps University, Indore</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92050" y="145475"/>
            <a:ext cx="9144000" cy="990600"/>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bg2">
                    <a:lumMod val="50000"/>
                  </a:schemeClr>
                </a:solidFill>
                <a:effectLst/>
                <a:uLnTx/>
                <a:uFillTx/>
                <a:latin typeface="+mj-lt"/>
                <a:ea typeface="+mj-ea"/>
                <a:cs typeface="+mj-cs"/>
              </a:rPr>
              <a:t>Principle of Superposition</a:t>
            </a:r>
            <a:endParaRPr kumimoji="0" lang="en-US" sz="3200" b="0" i="0" u="none" strike="noStrike" kern="1200" cap="none" spc="0" normalizeH="0" baseline="0" noProof="0" dirty="0">
              <a:ln>
                <a:noFill/>
              </a:ln>
              <a:solidFill>
                <a:schemeClr val="bg2">
                  <a:lumMod val="50000"/>
                </a:schemeClr>
              </a:solidFill>
              <a:effectLst/>
              <a:uLnTx/>
              <a:uFillTx/>
              <a:latin typeface="+mj-lt"/>
              <a:ea typeface="+mj-ea"/>
              <a:cs typeface="+mj-cs"/>
            </a:endParaRPr>
          </a:p>
        </p:txBody>
      </p:sp>
      <p:sp>
        <p:nvSpPr>
          <p:cNvPr id="5" name="Footer Placeholder 2"/>
          <p:cNvSpPr txBox="1">
            <a:spLocks/>
          </p:cNvSpPr>
          <p:nvPr/>
        </p:nvSpPr>
        <p:spPr>
          <a:xfrm>
            <a:off x="558319" y="6375865"/>
            <a:ext cx="9799092" cy="365760"/>
          </a:xfrm>
          <a:prstGeom prst="rect">
            <a:avLst/>
          </a:prstGeom>
        </p:spPr>
        <p:txBody>
          <a:bodyPr vert="horz"/>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2">
                    <a:lumMod val="75000"/>
                  </a:schemeClr>
                </a:solidFill>
                <a:effectLst/>
                <a:uLnTx/>
                <a:uFillTx/>
                <a:latin typeface="+mn-lt"/>
                <a:ea typeface="+mn-ea"/>
                <a:cs typeface="+mn-cs"/>
              </a:rPr>
              <a:t>Ms. Bhawna Kshirsagar , Assistant  Professor  (Physics Department)       					Medi-Caps University, Indore</a:t>
            </a:r>
            <a:endParaRPr kumimoji="0" lang="en-US" sz="14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pic>
        <p:nvPicPr>
          <p:cNvPr id="6" name="Picture 2" descr="http://img.brainkart.com/extra/2YwuxqV.jpg"/>
          <p:cNvPicPr>
            <a:picLocks noChangeAspect="1" noChangeArrowheads="1"/>
          </p:cNvPicPr>
          <p:nvPr/>
        </p:nvPicPr>
        <p:blipFill>
          <a:blip r:embed="rId2"/>
          <a:srcRect/>
          <a:stretch>
            <a:fillRect/>
          </a:stretch>
        </p:blipFill>
        <p:spPr bwMode="auto">
          <a:xfrm>
            <a:off x="1363286" y="2646051"/>
            <a:ext cx="8279477" cy="3655002"/>
          </a:xfrm>
          <a:prstGeom prst="rect">
            <a:avLst/>
          </a:prstGeom>
          <a:noFill/>
        </p:spPr>
      </p:pic>
      <p:sp>
        <p:nvSpPr>
          <p:cNvPr id="7" name="Rectangle 6"/>
          <p:cNvSpPr/>
          <p:nvPr/>
        </p:nvSpPr>
        <p:spPr>
          <a:xfrm>
            <a:off x="681181" y="1333052"/>
            <a:ext cx="10940012" cy="1384995"/>
          </a:xfrm>
          <a:prstGeom prst="rect">
            <a:avLst/>
          </a:prstGeom>
        </p:spPr>
        <p:txBody>
          <a:bodyPr wrap="square">
            <a:spAutoFit/>
          </a:bodyPr>
          <a:lstStyle/>
          <a:p>
            <a:r>
              <a:rPr lang="en-US" sz="2800" dirty="0" smtClean="0">
                <a:latin typeface="Times New Roman" pitchFamily="18" charset="0"/>
                <a:cs typeface="Times New Roman" pitchFamily="18" charset="0"/>
              </a:rPr>
              <a:t>When two or more waves simultaneously pass through the same medium, The resultant displacement of any particle is the vector addition of the displacements due to the individual waves.</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r>
              <a:rPr lang="en-IN" dirty="0" smtClean="0">
                <a:latin typeface="Times New Roman" pitchFamily="18" charset="0"/>
                <a:cs typeface="Times New Roman" pitchFamily="18" charset="0"/>
              </a:rPr>
              <a:t>Interference of Light</a:t>
            </a:r>
          </a:p>
        </p:txBody>
      </p:sp>
      <p:sp>
        <p:nvSpPr>
          <p:cNvPr id="5" name="Footer Placeholder 2"/>
          <p:cNvSpPr>
            <a:spLocks noGrp="1"/>
          </p:cNvSpPr>
          <p:nvPr>
            <p:ph type="ftr" sz="quarter" idx="3"/>
          </p:nvPr>
        </p:nvSpPr>
        <p:spPr>
          <a:xfrm>
            <a:off x="641445" y="6356350"/>
            <a:ext cx="9799092" cy="365760"/>
          </a:xfrm>
        </p:spPr>
        <p:txBody>
          <a:bodyPr/>
          <a:lstStyle/>
          <a:p>
            <a:pPr algn="l"/>
            <a:r>
              <a:rPr lang="en-US" dirty="0" smtClean="0"/>
              <a:t>Ms. Bhawna Kshirsagar , Assistant  Professor  (Physics Department)       					Medi-Caps University, Indore</a:t>
            </a:r>
            <a:endParaRPr lang="en-US" dirty="0"/>
          </a:p>
        </p:txBody>
      </p:sp>
      <p:sp>
        <p:nvSpPr>
          <p:cNvPr id="6" name="Rectangle 4"/>
          <p:cNvSpPr>
            <a:spLocks noChangeArrowheads="1"/>
          </p:cNvSpPr>
          <p:nvPr/>
        </p:nvSpPr>
        <p:spPr bwMode="auto">
          <a:xfrm>
            <a:off x="735411" y="1550864"/>
            <a:ext cx="9329244" cy="1815882"/>
          </a:xfrm>
          <a:prstGeom prst="rect">
            <a:avLst/>
          </a:prstGeom>
          <a:noFill/>
          <a:ln w="9525">
            <a:noFill/>
            <a:miter lim="800000"/>
            <a:headEnd/>
            <a:tailEnd/>
          </a:ln>
        </p:spPr>
        <p:txBody>
          <a:bodyPr wrap="square">
            <a:spAutoFit/>
          </a:bodyPr>
          <a:lstStyle/>
          <a:p>
            <a:pPr marL="514350" indent="-514350" algn="just">
              <a:buAutoNum type="arabicPeriod"/>
            </a:pPr>
            <a:r>
              <a:rPr lang="en-IN" sz="2800" dirty="0" smtClean="0">
                <a:latin typeface="Times New Roman" pitchFamily="18" charset="0"/>
                <a:cs typeface="Times New Roman" pitchFamily="18" charset="0"/>
              </a:rPr>
              <a:t>When two or more than two coherent light waves superimpose, alternate dark and bright bands are obtained. These bands are called Interference Fringes and the phenomenon is called interference of light.</a:t>
            </a:r>
            <a:endParaRPr lang="en-IN" sz="2800" dirty="0">
              <a:latin typeface="Times New Roman" pitchFamily="18" charset="0"/>
              <a:cs typeface="Times New Roman" pitchFamily="18" charset="0"/>
            </a:endParaRPr>
          </a:p>
        </p:txBody>
      </p:sp>
      <p:pic>
        <p:nvPicPr>
          <p:cNvPr id="63490" name="Picture 2" descr="What is the Michelson interferometer?"/>
          <p:cNvPicPr>
            <a:picLocks noChangeAspect="1" noChangeArrowheads="1"/>
          </p:cNvPicPr>
          <p:nvPr/>
        </p:nvPicPr>
        <p:blipFill>
          <a:blip r:embed="rId2"/>
          <a:srcRect/>
          <a:stretch>
            <a:fillRect/>
          </a:stretch>
        </p:blipFill>
        <p:spPr bwMode="auto">
          <a:xfrm>
            <a:off x="1524000" y="3454400"/>
            <a:ext cx="2159000" cy="2489200"/>
          </a:xfrm>
          <a:prstGeom prst="rect">
            <a:avLst/>
          </a:prstGeom>
          <a:noFill/>
        </p:spPr>
      </p:pic>
      <p:pic>
        <p:nvPicPr>
          <p:cNvPr id="63492" name="Picture 4" descr="Part II wave optics (Physical Optics) Wave optics is a study concerned with  phenomena that cannot be adequately explained by geo"/>
          <p:cNvPicPr>
            <a:picLocks noChangeAspect="1" noChangeArrowheads="1"/>
          </p:cNvPicPr>
          <p:nvPr/>
        </p:nvPicPr>
        <p:blipFill>
          <a:blip r:embed="rId3"/>
          <a:srcRect l="5994" t="28993" r="56774" b="35417"/>
          <a:stretch>
            <a:fillRect/>
          </a:stretch>
        </p:blipFill>
        <p:spPr bwMode="auto">
          <a:xfrm>
            <a:off x="7162800" y="3390900"/>
            <a:ext cx="2425700" cy="2603500"/>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di-Caps University">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xmlns="" name="Medi-Caps University" id="{E2AD5883-4CD4-42E0-AFE8-69C7B67B0455}" vid="{C8039CF4-E942-462F-B638-4E10EADF7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Medi-Caps University</Template>
  <TotalTime>2026</TotalTime>
  <Words>1159</Words>
  <Application>Microsoft Office PowerPoint</Application>
  <PresentationFormat>Custom</PresentationFormat>
  <Paragraphs>191</Paragraphs>
  <Slides>41</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Medi-Caps University</vt:lpstr>
      <vt:lpstr>Equation</vt:lpstr>
      <vt:lpstr>Slide 1</vt:lpstr>
      <vt:lpstr>Syllabus </vt:lpstr>
      <vt:lpstr>Scheme 3-1-2 </vt:lpstr>
      <vt:lpstr>EN3BS05  Engineering Physics  3-1-2</vt:lpstr>
      <vt:lpstr>Slide 5</vt:lpstr>
      <vt:lpstr>Slide 6</vt:lpstr>
      <vt:lpstr>     Unit 2: Wave Optics </vt:lpstr>
      <vt:lpstr>Slide 8</vt:lpstr>
      <vt:lpstr>Interference of Light</vt:lpstr>
      <vt:lpstr>Slide 10</vt:lpstr>
      <vt:lpstr>Coherent Sources:</vt:lpstr>
      <vt:lpstr>Methods of producing Coherent Sources</vt:lpstr>
      <vt:lpstr>Young’s Double Slit Experiment</vt:lpstr>
      <vt:lpstr>Fresnel’s Biprism </vt:lpstr>
      <vt:lpstr>Fresnel’s Biprism</vt:lpstr>
      <vt:lpstr>Shape of Fringes</vt:lpstr>
      <vt:lpstr>Applications of Fresnel’s Biprism </vt:lpstr>
      <vt:lpstr>Fringe Width</vt:lpstr>
      <vt:lpstr>Fringe Width contd……….</vt:lpstr>
      <vt:lpstr>Fringe Width contd……….</vt:lpstr>
      <vt:lpstr>  Methods of finding ‘d’ </vt:lpstr>
      <vt:lpstr> </vt:lpstr>
      <vt:lpstr>Division of amplitude </vt:lpstr>
      <vt:lpstr>Thin Parallel Film</vt:lpstr>
      <vt:lpstr>Wedge Shaped Film</vt:lpstr>
      <vt:lpstr>Interference in Thin Film</vt:lpstr>
      <vt:lpstr>Slide 27</vt:lpstr>
      <vt:lpstr>Slide 28</vt:lpstr>
      <vt:lpstr>Slide 29</vt:lpstr>
      <vt:lpstr>Slide 30</vt:lpstr>
      <vt:lpstr>                Newton’s Ring Experiment Interference by division of amplitude </vt:lpstr>
      <vt:lpstr>Slide 32</vt:lpstr>
      <vt:lpstr>Explanation</vt:lpstr>
      <vt:lpstr>Applications</vt:lpstr>
      <vt:lpstr> </vt:lpstr>
      <vt:lpstr>Theory contd……………..</vt:lpstr>
      <vt:lpstr>Diameter of Rings</vt:lpstr>
      <vt:lpstr>Diameter of Rings contd…..</vt:lpstr>
      <vt:lpstr>Wavelength of light</vt:lpstr>
      <vt:lpstr>R.I. of Liquid</vt:lpstr>
      <vt:lpstr>NEWTON’S RING WITH WHITE LIGHT</vt:lpstr>
    </vt:vector>
  </TitlesOfParts>
  <Company>xyz</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Ashish Kshirsagar</cp:lastModifiedBy>
  <cp:revision>247</cp:revision>
  <cp:lastPrinted>2020-05-08T02:41:25Z</cp:lastPrinted>
  <dcterms:created xsi:type="dcterms:W3CDTF">2020-05-18T04:31:24Z</dcterms:created>
  <dcterms:modified xsi:type="dcterms:W3CDTF">2020-12-02T09:30:01Z</dcterms:modified>
</cp:coreProperties>
</file>